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429" r:id="rId3"/>
    <p:sldId id="378" r:id="rId4"/>
    <p:sldId id="266" r:id="rId5"/>
    <p:sldId id="357" r:id="rId6"/>
    <p:sldId id="402" r:id="rId7"/>
    <p:sldId id="411" r:id="rId8"/>
    <p:sldId id="364" r:id="rId9"/>
    <p:sldId id="379" r:id="rId10"/>
    <p:sldId id="390" r:id="rId11"/>
    <p:sldId id="428" r:id="rId12"/>
    <p:sldId id="391" r:id="rId13"/>
    <p:sldId id="392" r:id="rId14"/>
    <p:sldId id="284" r:id="rId15"/>
    <p:sldId id="369" r:id="rId16"/>
    <p:sldId id="406" r:id="rId17"/>
    <p:sldId id="393" r:id="rId18"/>
    <p:sldId id="404" r:id="rId19"/>
    <p:sldId id="395" r:id="rId20"/>
    <p:sldId id="453" r:id="rId21"/>
  </p:sldIdLst>
  <p:sldSz cx="9144000" cy="5715000" type="screen16x1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panose="020B06030201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panose="020B06030201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panose="020B06030201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panose="020B06030201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panose="020B06030201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Medium" panose="020B06030201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Medium" panose="020B06030201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Medium" panose="020B06030201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Medium" panose="020B06030201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78" y="8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C6E417AB-69AB-4A4E-B7CD-99DFD2F6CE29}" type="datetime1">
              <a:rPr lang="zh-CN" altLang="en-US"/>
            </a:fld>
            <a:endParaRPr lang="zh-CN" altLang="en-US" sz="1200"/>
          </a:p>
        </p:txBody>
      </p:sp>
      <p:sp>
        <p:nvSpPr>
          <p:cNvPr id="3076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3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1200">
                <a:latin typeface="Arial" panose="020B0604020202020204" pitchFamily="34" charset="0"/>
              </a:rPr>
              <a:t>单击此处编辑母版文本样式</a:t>
            </a:r>
            <a:endParaRPr lang="zh-CN" altLang="en-US" sz="1200">
              <a:latin typeface="Arial" panose="020B0604020202020204" pitchFamily="34" charset="0"/>
            </a:endParaRPr>
          </a:p>
          <a:p>
            <a:pPr>
              <a:spcBef>
                <a:spcPct val="3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1200">
                <a:latin typeface="Arial" panose="020B0604020202020204" pitchFamily="34" charset="0"/>
              </a:rPr>
              <a:t>第二级</a:t>
            </a:r>
            <a:endParaRPr lang="zh-CN" altLang="en-US" sz="1200">
              <a:latin typeface="Arial" panose="020B0604020202020204" pitchFamily="34" charset="0"/>
            </a:endParaRPr>
          </a:p>
          <a:p>
            <a:pPr>
              <a:spcBef>
                <a:spcPct val="3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1200">
                <a:latin typeface="Arial" panose="020B0604020202020204" pitchFamily="34" charset="0"/>
              </a:rPr>
              <a:t>第三级</a:t>
            </a:r>
            <a:endParaRPr lang="zh-CN" altLang="en-US" sz="1200">
              <a:latin typeface="Arial" panose="020B0604020202020204" pitchFamily="34" charset="0"/>
            </a:endParaRPr>
          </a:p>
          <a:p>
            <a:pPr>
              <a:spcBef>
                <a:spcPct val="3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1200">
                <a:latin typeface="Arial" panose="020B0604020202020204" pitchFamily="34" charset="0"/>
              </a:rPr>
              <a:t>第四级</a:t>
            </a:r>
            <a:endParaRPr lang="zh-CN" altLang="en-US" sz="1200">
              <a:latin typeface="Arial" panose="020B0604020202020204" pitchFamily="34" charset="0"/>
            </a:endParaRPr>
          </a:p>
          <a:p>
            <a:pPr>
              <a:spcBef>
                <a:spcPct val="3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1200">
                <a:latin typeface="Arial" panose="020B0604020202020204" pitchFamily="34" charset="0"/>
              </a:rPr>
              <a:t>第五级</a:t>
            </a:r>
            <a:endParaRPr lang="zh-CN" altLang="en-US" sz="1200">
              <a:latin typeface="Arial" panose="020B0604020202020204" pitchFamily="34" charset="0"/>
            </a:endParaRP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>
                <a:ea typeface="微软雅黑" panose="020B0503020204020204" pitchFamily="34" charset="-122"/>
              </a:defRPr>
            </a:lvl1pPr>
          </a:lstStyle>
          <a:p>
            <a:fld id="{294F996E-DABC-4C68-AC0C-D5710745779C}" type="slidenum">
              <a:rPr lang="zh-CN" altLang="en-US"/>
            </a:fld>
            <a:endParaRPr lang="zh-CN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935038"/>
            <a:ext cx="6858000" cy="199072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001963"/>
            <a:ext cx="6858000" cy="137953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48768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48768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 bwMode="auto">
          <a:xfrm>
            <a:off x="0" y="5333687"/>
            <a:ext cx="9144001" cy="381312"/>
          </a:xfrm>
          <a:prstGeom prst="rect">
            <a:avLst/>
          </a:prstGeom>
          <a:gradFill>
            <a:gsLst>
              <a:gs pos="80000">
                <a:srgbClr val="026DCE">
                  <a:alpha val="70000"/>
                </a:srgbClr>
              </a:gs>
              <a:gs pos="26000">
                <a:schemeClr val="tx2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4" name="矩形 3"/>
          <p:cNvSpPr/>
          <p:nvPr userDrawn="1"/>
        </p:nvSpPr>
        <p:spPr bwMode="auto">
          <a:xfrm>
            <a:off x="-1" y="-25399"/>
            <a:ext cx="9144001" cy="794667"/>
          </a:xfrm>
          <a:prstGeom prst="rect">
            <a:avLst/>
          </a:prstGeom>
          <a:gradFill flip="none" rotWithShape="1">
            <a:gsLst>
              <a:gs pos="21000">
                <a:schemeClr val="accent2">
                  <a:lumMod val="75000"/>
                  <a:lumOff val="25000"/>
                </a:schemeClr>
              </a:gs>
              <a:gs pos="86000">
                <a:schemeClr val="tx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294126" y="121568"/>
            <a:ext cx="5832475" cy="647700"/>
          </a:xfrm>
        </p:spPr>
        <p:txBody>
          <a:bodyPr/>
          <a:lstStyle>
            <a:lvl1pPr algn="l">
              <a:defRPr sz="2200" b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endParaRPr lang="zh-CN" altLang="en-US" dirty="0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425575"/>
            <a:ext cx="7886700" cy="237648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824288"/>
            <a:ext cx="7886700" cy="125095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9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9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04800"/>
            <a:ext cx="7886700" cy="11049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401763"/>
            <a:ext cx="3868737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087563"/>
            <a:ext cx="3868737" cy="30702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401763"/>
            <a:ext cx="3887788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788" cy="30702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81000"/>
            <a:ext cx="2949575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822325"/>
            <a:ext cx="4629150" cy="40624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1714500"/>
            <a:ext cx="2949575" cy="3176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81000"/>
            <a:ext cx="2949575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822325"/>
            <a:ext cx="4629150" cy="40624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Franklin Gothic Medium" panose="020B060302010202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1714500"/>
            <a:ext cx="2949575" cy="3176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28600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>
                <a:sym typeface="Franklin Gothic Medium" panose="020B0603020102020204" pitchFamily="34" charset="0"/>
              </a:rPr>
              <a:t>单击此处编辑母版标题样式</a:t>
            </a:r>
            <a:endParaRPr lang="zh-CN" altLang="zh-CN">
              <a:sym typeface="Franklin Gothic Medium" panose="020B0603020102020204" pitchFamily="34" charset="0"/>
            </a:endParaRP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>
                <a:sym typeface="Franklin Gothic Medium" panose="020B0603020102020204" pitchFamily="34" charset="0"/>
              </a:rPr>
              <a:t>单击此处编辑母版文本样式</a:t>
            </a:r>
            <a:endParaRPr lang="zh-CN" altLang="zh-CN">
              <a:sym typeface="Franklin Gothic Medium" panose="020B0603020102020204" pitchFamily="34" charset="0"/>
            </a:endParaRPr>
          </a:p>
          <a:p>
            <a:pPr lvl="1"/>
            <a:r>
              <a:rPr lang="zh-CN" altLang="zh-CN">
                <a:sym typeface="Franklin Gothic Medium" panose="020B0603020102020204" pitchFamily="34" charset="0"/>
              </a:rPr>
              <a:t>第二级</a:t>
            </a:r>
            <a:endParaRPr lang="zh-CN" altLang="zh-CN">
              <a:sym typeface="Franklin Gothic Medium" panose="020B0603020102020204" pitchFamily="34" charset="0"/>
            </a:endParaRPr>
          </a:p>
          <a:p>
            <a:pPr lvl="2"/>
            <a:r>
              <a:rPr lang="zh-CN" altLang="zh-CN">
                <a:sym typeface="Franklin Gothic Medium" panose="020B0603020102020204" pitchFamily="34" charset="0"/>
              </a:rPr>
              <a:t>第三级</a:t>
            </a:r>
            <a:endParaRPr lang="zh-CN" altLang="zh-CN">
              <a:sym typeface="Franklin Gothic Medium" panose="020B0603020102020204" pitchFamily="34" charset="0"/>
            </a:endParaRPr>
          </a:p>
          <a:p>
            <a:pPr lvl="3"/>
            <a:r>
              <a:rPr lang="zh-CN" altLang="zh-CN">
                <a:sym typeface="Franklin Gothic Medium" panose="020B0603020102020204" pitchFamily="34" charset="0"/>
              </a:rPr>
              <a:t>第四级</a:t>
            </a:r>
            <a:endParaRPr lang="zh-CN" altLang="zh-CN">
              <a:sym typeface="Franklin Gothic Medium" panose="020B0603020102020204" pitchFamily="34" charset="0"/>
            </a:endParaRPr>
          </a:p>
          <a:p>
            <a:pPr lvl="4"/>
            <a:r>
              <a:rPr lang="zh-CN" altLang="zh-CN">
                <a:sym typeface="Franklin Gothic Medium" panose="020B0603020102020204" pitchFamily="34" charset="0"/>
              </a:rPr>
              <a:t>第五级</a:t>
            </a:r>
            <a:endParaRPr lang="zh-CN" altLang="zh-CN">
              <a:sym typeface="Franklin Gothic Medium" panose="020B06030201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Franklin Gothic Medium" panose="020B06030201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  <a:sym typeface="Franklin Gothic Medium" panose="020B06030201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  <a:sym typeface="Franklin Gothic Medium" panose="020B06030201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  <a:sym typeface="Franklin Gothic Medium" panose="020B06030201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  <a:sym typeface="Franklin Gothic Medium" panose="020B06030201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  <a:sym typeface="Franklin Gothic Medium" panose="020B06030201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  <a:sym typeface="Franklin Gothic Medium" panose="020B06030201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  <a:sym typeface="Franklin Gothic Medium" panose="020B06030201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  <a:sym typeface="Franklin Gothic Medium" panose="020B0603020102020204" pitchFamily="34" charset="0"/>
        </a:defRPr>
      </a:lvl9pPr>
    </p:titleStyle>
    <p:bodyStyle>
      <a:lvl1pPr marL="342900" indent="-3429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Franklin Gothic Medium" panose="020B0603020102020204" pitchFamily="34" charset="0"/>
        </a:defRPr>
      </a:lvl1pPr>
      <a:lvl2pPr marL="742950" indent="-28575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Franklin Gothic Medium" panose="020B0603020102020204" pitchFamily="34" charset="0"/>
        </a:defRPr>
      </a:lvl2pPr>
      <a:lvl3pPr marL="1143000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Franklin Gothic Medium" panose="020B0603020102020204" pitchFamily="34" charset="0"/>
        </a:defRPr>
      </a:lvl3pPr>
      <a:lvl4pPr marL="1600200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Franklin Gothic Medium" panose="020B0603020102020204" pitchFamily="34" charset="0"/>
        </a:defRPr>
      </a:lvl4pPr>
      <a:lvl5pPr marL="2057400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Franklin Gothic Medium" panose="020B06030201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1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GIF"/><Relationship Id="rId1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矩形 2"/>
          <p:cNvSpPr>
            <a:spLocks noChangeArrowheads="1"/>
          </p:cNvSpPr>
          <p:nvPr/>
        </p:nvSpPr>
        <p:spPr bwMode="auto">
          <a:xfrm>
            <a:off x="0" y="5334000"/>
            <a:ext cx="9144000" cy="381000"/>
          </a:xfrm>
          <a:prstGeom prst="rect">
            <a:avLst/>
          </a:prstGeom>
          <a:gradFill rotWithShape="1">
            <a:gsLst>
              <a:gs pos="0">
                <a:srgbClr val="014C83"/>
              </a:gs>
              <a:gs pos="25999">
                <a:srgbClr val="014C83"/>
              </a:gs>
              <a:gs pos="79999">
                <a:srgbClr val="026DCE"/>
              </a:gs>
              <a:gs pos="100000">
                <a:srgbClr val="026DCE"/>
              </a:gs>
            </a:gsLst>
            <a:path path="rect">
              <a:fillToRect l="100000" t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</a:endParaRPr>
          </a:p>
        </p:txBody>
      </p:sp>
      <p:sp>
        <p:nvSpPr>
          <p:cNvPr id="4100" name="灯片编号占位符 3"/>
          <p:cNvSpPr>
            <a:spLocks noChangeArrowheads="1"/>
          </p:cNvSpPr>
          <p:nvPr/>
        </p:nvSpPr>
        <p:spPr bwMode="auto">
          <a:xfrm>
            <a:off x="179388" y="5405438"/>
            <a:ext cx="1439862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1200" b="1" i="1">
                <a:solidFill>
                  <a:schemeClr val="bg1"/>
                </a:solidFill>
                <a:latin typeface="微软雅黑" panose="020B0503020204020204" pitchFamily="34" charset="-122"/>
              </a:rPr>
              <a:t> </a:t>
            </a:r>
            <a:endParaRPr lang="zh-CN" altLang="zh-CN" sz="1200" b="1" i="1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4102" name="矩形 8"/>
          <p:cNvSpPr>
            <a:spLocks noChangeArrowheads="1"/>
          </p:cNvSpPr>
          <p:nvPr/>
        </p:nvSpPr>
        <p:spPr bwMode="auto">
          <a:xfrm>
            <a:off x="0" y="0"/>
            <a:ext cx="9144000" cy="355917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</a:endParaRPr>
          </a:p>
        </p:txBody>
      </p:sp>
      <p:sp>
        <p:nvSpPr>
          <p:cNvPr id="4104" name="矩形 4"/>
          <p:cNvSpPr>
            <a:spLocks noChangeArrowheads="1"/>
          </p:cNvSpPr>
          <p:nvPr/>
        </p:nvSpPr>
        <p:spPr bwMode="auto">
          <a:xfrm>
            <a:off x="0" y="3336925"/>
            <a:ext cx="9144000" cy="381000"/>
          </a:xfrm>
          <a:prstGeom prst="rect">
            <a:avLst/>
          </a:prstGeom>
          <a:solidFill>
            <a:srgbClr val="94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</a:endParaRPr>
          </a:p>
        </p:txBody>
      </p:sp>
      <p:sp>
        <p:nvSpPr>
          <p:cNvPr id="4107" name="文本框 1"/>
          <p:cNvSpPr>
            <a:spLocks noChangeArrowheads="1"/>
          </p:cNvSpPr>
          <p:nvPr/>
        </p:nvSpPr>
        <p:spPr bwMode="auto">
          <a:xfrm>
            <a:off x="755735" y="1500035"/>
            <a:ext cx="77557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4000" b="1" dirty="0">
                <a:solidFill>
                  <a:schemeClr val="bg1"/>
                </a:solidFill>
              </a:rPr>
              <a:t>巧用教学辅助平台   助力课堂教学</a:t>
            </a:r>
            <a:endParaRPr lang="zh-CN" altLang="zh-CN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矩形 2"/>
          <p:cNvSpPr>
            <a:spLocks noChangeArrowheads="1"/>
          </p:cNvSpPr>
          <p:nvPr/>
        </p:nvSpPr>
        <p:spPr bwMode="auto">
          <a:xfrm>
            <a:off x="0" y="5334000"/>
            <a:ext cx="9144000" cy="381000"/>
          </a:xfrm>
          <a:prstGeom prst="rect">
            <a:avLst/>
          </a:prstGeom>
          <a:gradFill rotWithShape="1">
            <a:gsLst>
              <a:gs pos="0">
                <a:srgbClr val="014C83"/>
              </a:gs>
              <a:gs pos="25999">
                <a:srgbClr val="014C83"/>
              </a:gs>
              <a:gs pos="79999">
                <a:srgbClr val="026DCE"/>
              </a:gs>
              <a:gs pos="100000">
                <a:srgbClr val="026DCE"/>
              </a:gs>
            </a:gsLst>
            <a:path path="rect">
              <a:fillToRect l="100000" t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</a:endParaRPr>
          </a:p>
        </p:txBody>
      </p:sp>
      <p:sp>
        <p:nvSpPr>
          <p:cNvPr id="16387" name="矩形 3"/>
          <p:cNvSpPr>
            <a:spLocks noChangeArrowheads="1"/>
          </p:cNvSpPr>
          <p:nvPr/>
        </p:nvSpPr>
        <p:spPr bwMode="auto">
          <a:xfrm>
            <a:off x="0" y="-17463"/>
            <a:ext cx="9144000" cy="787401"/>
          </a:xfrm>
          <a:prstGeom prst="rect">
            <a:avLst/>
          </a:prstGeom>
          <a:gradFill rotWithShape="1">
            <a:gsLst>
              <a:gs pos="0">
                <a:srgbClr val="0064C0"/>
              </a:gs>
              <a:gs pos="20999">
                <a:srgbClr val="0064C0"/>
              </a:gs>
              <a:gs pos="85999">
                <a:srgbClr val="014C83"/>
              </a:gs>
              <a:gs pos="100000">
                <a:srgbClr val="014C83"/>
              </a:gs>
            </a:gsLst>
            <a:path path="rect">
              <a:fillToRect l="100000" t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</a:endParaRPr>
          </a:p>
        </p:txBody>
      </p:sp>
      <p:sp>
        <p:nvSpPr>
          <p:cNvPr id="16388" name="灯片编号占位符 3"/>
          <p:cNvSpPr>
            <a:spLocks noChangeArrowheads="1"/>
          </p:cNvSpPr>
          <p:nvPr/>
        </p:nvSpPr>
        <p:spPr bwMode="auto">
          <a:xfrm>
            <a:off x="179388" y="5405438"/>
            <a:ext cx="1439862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1200" b="1" i="1">
                <a:solidFill>
                  <a:schemeClr val="bg1"/>
                </a:solidFill>
                <a:latin typeface="微软雅黑" panose="020B0503020204020204" pitchFamily="34" charset="-122"/>
              </a:rPr>
              <a:t> </a:t>
            </a:r>
            <a:r>
              <a:rPr lang="zh-CN" altLang="zh-CN" sz="1800" b="1">
                <a:solidFill>
                  <a:schemeClr val="bg1"/>
                </a:solidFill>
              </a:rPr>
              <a:t>*</a:t>
            </a:r>
            <a:endParaRPr lang="zh-CN" altLang="zh-CN" sz="1200" b="1" i="1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84138"/>
            <a:ext cx="1258888" cy="576262"/>
          </a:xfrm>
          <a:prstGeom prst="rect">
            <a:avLst/>
          </a:pr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标题 4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20650"/>
            <a:ext cx="5832475" cy="647700"/>
          </a:xfrm>
        </p:spPr>
        <p:txBody>
          <a:bodyPr/>
          <a:lstStyle/>
          <a:p>
            <a:pPr algn="l" eaLnBrk="1" hangingPunct="1"/>
            <a:r>
              <a:rPr lang="zh-CN" altLang="zh-CN" sz="2200" b="1">
                <a:solidFill>
                  <a:schemeClr val="bg1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教师</a:t>
            </a:r>
            <a:r>
              <a:rPr lang="zh-CN" altLang="zh-CN" sz="2200" b="1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评分</a:t>
            </a:r>
            <a:r>
              <a:rPr lang="zh-CN" altLang="zh-CN" sz="2200" b="1">
                <a:solidFill>
                  <a:schemeClr val="bg1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管理介绍</a:t>
            </a:r>
            <a:endParaRPr lang="zh-CN" altLang="zh-CN" sz="2200" b="1">
              <a:solidFill>
                <a:schemeClr val="bg1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7638"/>
            <a:ext cx="9144000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矩形 2"/>
          <p:cNvSpPr>
            <a:spLocks noChangeArrowheads="1"/>
          </p:cNvSpPr>
          <p:nvPr/>
        </p:nvSpPr>
        <p:spPr bwMode="auto">
          <a:xfrm>
            <a:off x="0" y="5334000"/>
            <a:ext cx="9144000" cy="381000"/>
          </a:xfrm>
          <a:prstGeom prst="rect">
            <a:avLst/>
          </a:prstGeom>
          <a:gradFill rotWithShape="1">
            <a:gsLst>
              <a:gs pos="0">
                <a:srgbClr val="014C83"/>
              </a:gs>
              <a:gs pos="25999">
                <a:srgbClr val="014C83"/>
              </a:gs>
              <a:gs pos="79999">
                <a:srgbClr val="026DCE"/>
              </a:gs>
              <a:gs pos="100000">
                <a:srgbClr val="026DCE"/>
              </a:gs>
            </a:gsLst>
            <a:path path="rect">
              <a:fillToRect l="100000" t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</a:endParaRPr>
          </a:p>
        </p:txBody>
      </p:sp>
      <p:sp>
        <p:nvSpPr>
          <p:cNvPr id="17411" name="矩形 3"/>
          <p:cNvSpPr>
            <a:spLocks noChangeArrowheads="1"/>
          </p:cNvSpPr>
          <p:nvPr/>
        </p:nvSpPr>
        <p:spPr bwMode="auto">
          <a:xfrm>
            <a:off x="0" y="-17463"/>
            <a:ext cx="9144000" cy="787401"/>
          </a:xfrm>
          <a:prstGeom prst="rect">
            <a:avLst/>
          </a:prstGeom>
          <a:gradFill rotWithShape="1">
            <a:gsLst>
              <a:gs pos="0">
                <a:srgbClr val="0064C0"/>
              </a:gs>
              <a:gs pos="20999">
                <a:srgbClr val="0064C0"/>
              </a:gs>
              <a:gs pos="85999">
                <a:srgbClr val="014C83"/>
              </a:gs>
              <a:gs pos="100000">
                <a:srgbClr val="014C83"/>
              </a:gs>
            </a:gsLst>
            <a:path path="rect">
              <a:fillToRect l="100000" t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</a:endParaRPr>
          </a:p>
        </p:txBody>
      </p:sp>
      <p:sp>
        <p:nvSpPr>
          <p:cNvPr id="17412" name="灯片编号占位符 3"/>
          <p:cNvSpPr>
            <a:spLocks noChangeArrowheads="1"/>
          </p:cNvSpPr>
          <p:nvPr/>
        </p:nvSpPr>
        <p:spPr bwMode="auto">
          <a:xfrm>
            <a:off x="179388" y="5405438"/>
            <a:ext cx="1439862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1200" b="1" i="1">
                <a:solidFill>
                  <a:schemeClr val="bg1"/>
                </a:solidFill>
                <a:latin typeface="微软雅黑" panose="020B0503020204020204" pitchFamily="34" charset="-122"/>
              </a:rPr>
              <a:t> </a:t>
            </a:r>
            <a:r>
              <a:rPr lang="zh-CN" altLang="zh-CN" sz="1800" b="1">
                <a:solidFill>
                  <a:schemeClr val="bg1"/>
                </a:solidFill>
              </a:rPr>
              <a:t>*</a:t>
            </a:r>
            <a:endParaRPr lang="zh-CN" altLang="zh-CN" sz="1200" b="1" i="1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7414" name="标题 4"/>
          <p:cNvSpPr>
            <a:spLocks noGrp="1" noChangeArrowheads="1"/>
          </p:cNvSpPr>
          <p:nvPr>
            <p:ph type="title" idx="4294967295"/>
          </p:nvPr>
        </p:nvSpPr>
        <p:spPr>
          <a:xfrm>
            <a:off x="293688" y="122238"/>
            <a:ext cx="5832475" cy="647700"/>
          </a:xfrm>
        </p:spPr>
        <p:txBody>
          <a:bodyPr/>
          <a:lstStyle/>
          <a:p>
            <a:pPr algn="l" eaLnBrk="1" hangingPunct="1"/>
            <a:r>
              <a:rPr lang="en-US" altLang="zh-CN" sz="2200" b="1">
                <a:solidFill>
                  <a:schemeClr val="bg1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zh-CN" altLang="en-US" sz="2200" b="1">
                <a:solidFill>
                  <a:schemeClr val="bg1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学生登陆界面</a:t>
            </a:r>
            <a:endParaRPr lang="zh-CN" altLang="en-US"/>
          </a:p>
        </p:txBody>
      </p: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841375"/>
            <a:ext cx="7620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001963"/>
            <a:ext cx="8928100" cy="219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矩形 2"/>
          <p:cNvSpPr>
            <a:spLocks noChangeArrowheads="1"/>
          </p:cNvSpPr>
          <p:nvPr/>
        </p:nvSpPr>
        <p:spPr bwMode="auto">
          <a:xfrm>
            <a:off x="0" y="5334000"/>
            <a:ext cx="9144000" cy="381000"/>
          </a:xfrm>
          <a:prstGeom prst="rect">
            <a:avLst/>
          </a:prstGeom>
          <a:gradFill rotWithShape="1">
            <a:gsLst>
              <a:gs pos="0">
                <a:srgbClr val="014C83"/>
              </a:gs>
              <a:gs pos="25999">
                <a:srgbClr val="014C83"/>
              </a:gs>
              <a:gs pos="79999">
                <a:srgbClr val="026DCE"/>
              </a:gs>
              <a:gs pos="100000">
                <a:srgbClr val="026DCE"/>
              </a:gs>
            </a:gsLst>
            <a:path path="rect">
              <a:fillToRect l="100000" t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</a:endParaRPr>
          </a:p>
        </p:txBody>
      </p:sp>
      <p:sp>
        <p:nvSpPr>
          <p:cNvPr id="18435" name="矩形 3"/>
          <p:cNvSpPr>
            <a:spLocks noChangeArrowheads="1"/>
          </p:cNvSpPr>
          <p:nvPr/>
        </p:nvSpPr>
        <p:spPr bwMode="auto">
          <a:xfrm>
            <a:off x="0" y="-17463"/>
            <a:ext cx="9144000" cy="787401"/>
          </a:xfrm>
          <a:prstGeom prst="rect">
            <a:avLst/>
          </a:prstGeom>
          <a:gradFill rotWithShape="1">
            <a:gsLst>
              <a:gs pos="0">
                <a:srgbClr val="0064C0"/>
              </a:gs>
              <a:gs pos="20999">
                <a:srgbClr val="0064C0"/>
              </a:gs>
              <a:gs pos="85999">
                <a:srgbClr val="014C83"/>
              </a:gs>
              <a:gs pos="100000">
                <a:srgbClr val="014C83"/>
              </a:gs>
            </a:gsLst>
            <a:path path="rect">
              <a:fillToRect l="100000" t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</a:endParaRPr>
          </a:p>
        </p:txBody>
      </p:sp>
      <p:sp>
        <p:nvSpPr>
          <p:cNvPr id="18436" name="灯片编号占位符 3"/>
          <p:cNvSpPr>
            <a:spLocks noChangeArrowheads="1"/>
          </p:cNvSpPr>
          <p:nvPr/>
        </p:nvSpPr>
        <p:spPr bwMode="auto">
          <a:xfrm>
            <a:off x="179388" y="5405438"/>
            <a:ext cx="1439862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1200" b="1" i="1">
                <a:solidFill>
                  <a:schemeClr val="bg1"/>
                </a:solidFill>
                <a:latin typeface="微软雅黑" panose="020B0503020204020204" pitchFamily="34" charset="-122"/>
              </a:rPr>
              <a:t> </a:t>
            </a:r>
            <a:r>
              <a:rPr lang="zh-CN" altLang="zh-CN" sz="1800" b="1">
                <a:solidFill>
                  <a:schemeClr val="bg1"/>
                </a:solidFill>
              </a:rPr>
              <a:t>*</a:t>
            </a:r>
            <a:endParaRPr lang="zh-CN" altLang="zh-CN" sz="1200" b="1" i="1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8438" name="标题 4"/>
          <p:cNvSpPr>
            <a:spLocks noGrp="1" noChangeArrowheads="1"/>
          </p:cNvSpPr>
          <p:nvPr>
            <p:ph type="title" idx="4294967295"/>
          </p:nvPr>
        </p:nvSpPr>
        <p:spPr>
          <a:xfrm>
            <a:off x="293688" y="122238"/>
            <a:ext cx="5832475" cy="647700"/>
          </a:xfrm>
        </p:spPr>
        <p:txBody>
          <a:bodyPr/>
          <a:lstStyle/>
          <a:p>
            <a:pPr algn="l" eaLnBrk="1" hangingPunct="1"/>
            <a:r>
              <a:rPr lang="en-US" altLang="zh-CN" sz="2200" b="1">
                <a:solidFill>
                  <a:schemeClr val="bg1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zh-CN" altLang="en-US" sz="2200" b="1">
                <a:solidFill>
                  <a:schemeClr val="bg1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学生主要应用</a:t>
            </a:r>
            <a:endParaRPr lang="zh-CN" altLang="en-US"/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107950" y="3505200"/>
            <a:ext cx="2663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2400" b="1">
                <a:solidFill>
                  <a:srgbClr val="0255A0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上课登陆平台</a:t>
            </a:r>
            <a:endParaRPr lang="zh-CN" altLang="zh-CN" sz="2400" b="1">
              <a:solidFill>
                <a:srgbClr val="0255A0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2701925" y="2138363"/>
            <a:ext cx="2447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2400" b="1">
                <a:solidFill>
                  <a:srgbClr val="0255A0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浏览学案内容</a:t>
            </a:r>
            <a:endParaRPr lang="zh-CN" altLang="zh-CN" sz="2400" b="1">
              <a:solidFill>
                <a:srgbClr val="0255A0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4284764" y="4070485"/>
            <a:ext cx="20160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2400" b="1" dirty="0">
                <a:solidFill>
                  <a:srgbClr val="0255A0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制作作品</a:t>
            </a:r>
            <a:r>
              <a:rPr lang="zh-CN" altLang="en-US" sz="2400" b="1" dirty="0">
                <a:solidFill>
                  <a:srgbClr val="0255A0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或完成相关任务</a:t>
            </a:r>
            <a:endParaRPr lang="zh-CN" altLang="zh-CN" sz="2400" b="1" dirty="0">
              <a:solidFill>
                <a:srgbClr val="0255A0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6588125" y="2570163"/>
            <a:ext cx="2555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2400" b="1">
                <a:solidFill>
                  <a:srgbClr val="0255A0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平台上交作业</a:t>
            </a:r>
            <a:endParaRPr lang="zh-CN" altLang="zh-CN" sz="2400" b="1">
              <a:solidFill>
                <a:srgbClr val="0255A0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443" name="AutoShape 11"/>
          <p:cNvSpPr/>
          <p:nvPr/>
        </p:nvSpPr>
        <p:spPr bwMode="auto">
          <a:xfrm rot="19560000" flipV="1">
            <a:off x="1331913" y="2641600"/>
            <a:ext cx="1439862" cy="649288"/>
          </a:xfrm>
          <a:custGeom>
            <a:avLst/>
            <a:gdLst>
              <a:gd name="T0" fmla="*/ 71986234 w 21600"/>
              <a:gd name="T1" fmla="*/ 0 h 21600"/>
              <a:gd name="T2" fmla="*/ 71986234 w 21600"/>
              <a:gd name="T3" fmla="*/ 4879339 h 21600"/>
              <a:gd name="T4" fmla="*/ 14997096 w 21600"/>
              <a:gd name="T5" fmla="*/ 4879339 h 21600"/>
              <a:gd name="T6" fmla="*/ 14997096 w 21600"/>
              <a:gd name="T7" fmla="*/ 14638018 h 21600"/>
              <a:gd name="T8" fmla="*/ 71986234 w 21600"/>
              <a:gd name="T9" fmla="*/ 14638018 h 21600"/>
              <a:gd name="T10" fmla="*/ 71986234 w 21600"/>
              <a:gd name="T11" fmla="*/ 19517357 h 21600"/>
              <a:gd name="T12" fmla="*/ 95981601 w 21600"/>
              <a:gd name="T13" fmla="*/ 9758678 h 21600"/>
              <a:gd name="T14" fmla="*/ 71986234 w 21600"/>
              <a:gd name="T15" fmla="*/ 0 h 21600"/>
              <a:gd name="T16" fmla="*/ 5998825 w 21600"/>
              <a:gd name="T17" fmla="*/ 4879339 h 21600"/>
              <a:gd name="T18" fmla="*/ 5998825 w 21600"/>
              <a:gd name="T19" fmla="*/ 14638018 h 21600"/>
              <a:gd name="T20" fmla="*/ 11997717 w 21600"/>
              <a:gd name="T21" fmla="*/ 14638018 h 21600"/>
              <a:gd name="T22" fmla="*/ 11997717 w 21600"/>
              <a:gd name="T23" fmla="*/ 4879339 h 21600"/>
              <a:gd name="T24" fmla="*/ 5998825 w 21600"/>
              <a:gd name="T25" fmla="*/ 4879339 h 21600"/>
              <a:gd name="T26" fmla="*/ 0 w 21600"/>
              <a:gd name="T27" fmla="*/ 4879339 h 21600"/>
              <a:gd name="T28" fmla="*/ 0 w 21600"/>
              <a:gd name="T29" fmla="*/ 14638018 h 21600"/>
              <a:gd name="T30" fmla="*/ 2999446 w 21600"/>
              <a:gd name="T31" fmla="*/ 14638018 h 21600"/>
              <a:gd name="T32" fmla="*/ 2999446 w 21600"/>
              <a:gd name="T33" fmla="*/ 4879339 h 21600"/>
              <a:gd name="T34" fmla="*/ 0 w 21600"/>
              <a:gd name="T35" fmla="*/ 4879339 h 216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3375 w 21600"/>
              <a:gd name="T55" fmla="*/ 5400 h 21600"/>
              <a:gd name="T56" fmla="*/ 18900 w 21600"/>
              <a:gd name="T57" fmla="*/ 16200 h 2160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 cmpd="sng">
            <a:solidFill>
              <a:schemeClr val="tx1"/>
            </a:solidFill>
            <a:beve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8444" name="AutoShape 12"/>
          <p:cNvSpPr/>
          <p:nvPr/>
        </p:nvSpPr>
        <p:spPr bwMode="auto">
          <a:xfrm rot="3480000" flipV="1">
            <a:off x="3815557" y="3037681"/>
            <a:ext cx="1441450" cy="649287"/>
          </a:xfrm>
          <a:custGeom>
            <a:avLst/>
            <a:gdLst>
              <a:gd name="T0" fmla="*/ 72145106 w 21600"/>
              <a:gd name="T1" fmla="*/ 0 h 21600"/>
              <a:gd name="T2" fmla="*/ 72145106 w 21600"/>
              <a:gd name="T3" fmla="*/ 4879332 h 21600"/>
              <a:gd name="T4" fmla="*/ 15030253 w 21600"/>
              <a:gd name="T5" fmla="*/ 4879332 h 21600"/>
              <a:gd name="T6" fmla="*/ 15030253 w 21600"/>
              <a:gd name="T7" fmla="*/ 14637965 h 21600"/>
              <a:gd name="T8" fmla="*/ 72145106 w 21600"/>
              <a:gd name="T9" fmla="*/ 14637965 h 21600"/>
              <a:gd name="T10" fmla="*/ 72145106 w 21600"/>
              <a:gd name="T11" fmla="*/ 19517297 h 21600"/>
              <a:gd name="T12" fmla="*/ 96193431 w 21600"/>
              <a:gd name="T13" fmla="*/ 9758663 h 21600"/>
              <a:gd name="T14" fmla="*/ 72145106 w 21600"/>
              <a:gd name="T15" fmla="*/ 0 h 21600"/>
              <a:gd name="T16" fmla="*/ 6012114 w 21600"/>
              <a:gd name="T17" fmla="*/ 4879332 h 21600"/>
              <a:gd name="T18" fmla="*/ 6012114 w 21600"/>
              <a:gd name="T19" fmla="*/ 14637965 h 21600"/>
              <a:gd name="T20" fmla="*/ 12024162 w 21600"/>
              <a:gd name="T21" fmla="*/ 14637965 h 21600"/>
              <a:gd name="T22" fmla="*/ 12024162 w 21600"/>
              <a:gd name="T23" fmla="*/ 4879332 h 21600"/>
              <a:gd name="T24" fmla="*/ 6012114 w 21600"/>
              <a:gd name="T25" fmla="*/ 4879332 h 21600"/>
              <a:gd name="T26" fmla="*/ 0 w 21600"/>
              <a:gd name="T27" fmla="*/ 4879332 h 21600"/>
              <a:gd name="T28" fmla="*/ 0 w 21600"/>
              <a:gd name="T29" fmla="*/ 14637965 h 21600"/>
              <a:gd name="T30" fmla="*/ 3006024 w 21600"/>
              <a:gd name="T31" fmla="*/ 14637965 h 21600"/>
              <a:gd name="T32" fmla="*/ 3006024 w 21600"/>
              <a:gd name="T33" fmla="*/ 4879332 h 21600"/>
              <a:gd name="T34" fmla="*/ 0 w 21600"/>
              <a:gd name="T35" fmla="*/ 4879332 h 216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3375 w 21600"/>
              <a:gd name="T55" fmla="*/ 5400 h 21600"/>
              <a:gd name="T56" fmla="*/ 18900 w 21600"/>
              <a:gd name="T57" fmla="*/ 16200 h 2160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beve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8445" name="AutoShape 13"/>
          <p:cNvSpPr/>
          <p:nvPr/>
        </p:nvSpPr>
        <p:spPr bwMode="auto">
          <a:xfrm rot="19680000" flipV="1">
            <a:off x="5653088" y="3217863"/>
            <a:ext cx="1439862" cy="649287"/>
          </a:xfrm>
          <a:custGeom>
            <a:avLst/>
            <a:gdLst>
              <a:gd name="T0" fmla="*/ 71986234 w 21600"/>
              <a:gd name="T1" fmla="*/ 0 h 21600"/>
              <a:gd name="T2" fmla="*/ 71986234 w 21600"/>
              <a:gd name="T3" fmla="*/ 4879332 h 21600"/>
              <a:gd name="T4" fmla="*/ 14997096 w 21600"/>
              <a:gd name="T5" fmla="*/ 4879332 h 21600"/>
              <a:gd name="T6" fmla="*/ 14997096 w 21600"/>
              <a:gd name="T7" fmla="*/ 14637965 h 21600"/>
              <a:gd name="T8" fmla="*/ 71986234 w 21600"/>
              <a:gd name="T9" fmla="*/ 14637965 h 21600"/>
              <a:gd name="T10" fmla="*/ 71986234 w 21600"/>
              <a:gd name="T11" fmla="*/ 19517297 h 21600"/>
              <a:gd name="T12" fmla="*/ 95981601 w 21600"/>
              <a:gd name="T13" fmla="*/ 9758663 h 21600"/>
              <a:gd name="T14" fmla="*/ 71986234 w 21600"/>
              <a:gd name="T15" fmla="*/ 0 h 21600"/>
              <a:gd name="T16" fmla="*/ 5998825 w 21600"/>
              <a:gd name="T17" fmla="*/ 4879332 h 21600"/>
              <a:gd name="T18" fmla="*/ 5998825 w 21600"/>
              <a:gd name="T19" fmla="*/ 14637965 h 21600"/>
              <a:gd name="T20" fmla="*/ 11997717 w 21600"/>
              <a:gd name="T21" fmla="*/ 14637965 h 21600"/>
              <a:gd name="T22" fmla="*/ 11997717 w 21600"/>
              <a:gd name="T23" fmla="*/ 4879332 h 21600"/>
              <a:gd name="T24" fmla="*/ 5998825 w 21600"/>
              <a:gd name="T25" fmla="*/ 4879332 h 21600"/>
              <a:gd name="T26" fmla="*/ 0 w 21600"/>
              <a:gd name="T27" fmla="*/ 4879332 h 21600"/>
              <a:gd name="T28" fmla="*/ 0 w 21600"/>
              <a:gd name="T29" fmla="*/ 14637965 h 21600"/>
              <a:gd name="T30" fmla="*/ 2999446 w 21600"/>
              <a:gd name="T31" fmla="*/ 14637965 h 21600"/>
              <a:gd name="T32" fmla="*/ 2999446 w 21600"/>
              <a:gd name="T33" fmla="*/ 4879332 h 21600"/>
              <a:gd name="T34" fmla="*/ 0 w 21600"/>
              <a:gd name="T35" fmla="*/ 4879332 h 216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3375 w 21600"/>
              <a:gd name="T55" fmla="*/ 5400 h 21600"/>
              <a:gd name="T56" fmla="*/ 18900 w 21600"/>
              <a:gd name="T57" fmla="*/ 16200 h 2160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beve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矩形 2"/>
          <p:cNvSpPr>
            <a:spLocks noChangeArrowheads="1"/>
          </p:cNvSpPr>
          <p:nvPr/>
        </p:nvSpPr>
        <p:spPr bwMode="auto">
          <a:xfrm>
            <a:off x="0" y="5334000"/>
            <a:ext cx="9144000" cy="381000"/>
          </a:xfrm>
          <a:prstGeom prst="rect">
            <a:avLst/>
          </a:prstGeom>
          <a:gradFill rotWithShape="1">
            <a:gsLst>
              <a:gs pos="0">
                <a:srgbClr val="014C83"/>
              </a:gs>
              <a:gs pos="25999">
                <a:srgbClr val="014C83"/>
              </a:gs>
              <a:gs pos="79999">
                <a:srgbClr val="026DCE"/>
              </a:gs>
              <a:gs pos="100000">
                <a:srgbClr val="026DCE"/>
              </a:gs>
            </a:gsLst>
            <a:path path="rect">
              <a:fillToRect l="100000" t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</a:endParaRPr>
          </a:p>
        </p:txBody>
      </p:sp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0" y="-17463"/>
            <a:ext cx="9144000" cy="787401"/>
          </a:xfrm>
          <a:prstGeom prst="rect">
            <a:avLst/>
          </a:prstGeom>
          <a:gradFill rotWithShape="1">
            <a:gsLst>
              <a:gs pos="0">
                <a:srgbClr val="0064C0"/>
              </a:gs>
              <a:gs pos="20999">
                <a:srgbClr val="0064C0"/>
              </a:gs>
              <a:gs pos="85999">
                <a:srgbClr val="014C83"/>
              </a:gs>
              <a:gs pos="100000">
                <a:srgbClr val="014C83"/>
              </a:gs>
            </a:gsLst>
            <a:path path="rect">
              <a:fillToRect l="100000" t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</a:endParaRPr>
          </a:p>
        </p:txBody>
      </p:sp>
      <p:sp>
        <p:nvSpPr>
          <p:cNvPr id="19460" name="灯片编号占位符 3"/>
          <p:cNvSpPr>
            <a:spLocks noChangeArrowheads="1"/>
          </p:cNvSpPr>
          <p:nvPr/>
        </p:nvSpPr>
        <p:spPr bwMode="auto">
          <a:xfrm>
            <a:off x="179388" y="5405438"/>
            <a:ext cx="1439862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1200" b="1" i="1">
                <a:solidFill>
                  <a:schemeClr val="bg1"/>
                </a:solidFill>
                <a:latin typeface="微软雅黑" panose="020B0503020204020204" pitchFamily="34" charset="-122"/>
              </a:rPr>
              <a:t> </a:t>
            </a:r>
            <a:r>
              <a:rPr lang="zh-CN" altLang="zh-CN" sz="1800" b="1">
                <a:solidFill>
                  <a:schemeClr val="bg1"/>
                </a:solidFill>
              </a:rPr>
              <a:t>*</a:t>
            </a:r>
            <a:endParaRPr lang="zh-CN" altLang="zh-CN" sz="1200" b="1" i="1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17414" name="组合 1"/>
          <p:cNvGrpSpPr/>
          <p:nvPr/>
        </p:nvGrpSpPr>
        <p:grpSpPr bwMode="auto">
          <a:xfrm>
            <a:off x="614363" y="1222375"/>
            <a:ext cx="7985125" cy="746125"/>
            <a:chOff x="0" y="0"/>
            <a:chExt cx="7985125" cy="746125"/>
          </a:xfrm>
        </p:grpSpPr>
        <p:sp>
          <p:nvSpPr>
            <p:cNvPr id="19479" name="Rectangle 17"/>
            <p:cNvSpPr>
              <a:spLocks noChangeArrowheads="1"/>
            </p:cNvSpPr>
            <p:nvPr/>
          </p:nvSpPr>
          <p:spPr bwMode="auto">
            <a:xfrm>
              <a:off x="0" y="0"/>
              <a:ext cx="7985125" cy="746125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</a:endParaRPr>
            </a:p>
          </p:txBody>
        </p:sp>
        <p:sp>
          <p:nvSpPr>
            <p:cNvPr id="19480" name="TextBox 7"/>
            <p:cNvSpPr>
              <a:spLocks noChangeArrowheads="1"/>
            </p:cNvSpPr>
            <p:nvPr/>
          </p:nvSpPr>
          <p:spPr bwMode="auto">
            <a:xfrm>
              <a:off x="1868488" y="215900"/>
              <a:ext cx="484187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zh-CN" sz="1800" b="1">
                  <a:solidFill>
                    <a:srgbClr val="262626"/>
                  </a:solidFill>
                  <a:latin typeface="微软雅黑" panose="020B0503020204020204" pitchFamily="34" charset="-122"/>
                  <a:sym typeface="微软雅黑" panose="020B0503020204020204" pitchFamily="34" charset="-122"/>
                </a:rPr>
                <a:t>以客观题进行简单的随堂测试</a:t>
              </a:r>
              <a:endParaRPr lang="zh-CN" altLang="zh-CN" sz="1800"/>
            </a:p>
          </p:txBody>
        </p:sp>
        <p:sp>
          <p:nvSpPr>
            <p:cNvPr id="19481" name="Rectangle 28"/>
            <p:cNvSpPr>
              <a:spLocks noChangeArrowheads="1"/>
            </p:cNvSpPr>
            <p:nvPr/>
          </p:nvSpPr>
          <p:spPr bwMode="auto">
            <a:xfrm>
              <a:off x="7848600" y="0"/>
              <a:ext cx="136525" cy="407988"/>
            </a:xfrm>
            <a:prstGeom prst="rect">
              <a:avLst/>
            </a:prstGeom>
            <a:solidFill>
              <a:srgbClr val="3371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</a:endParaRPr>
            </a:p>
          </p:txBody>
        </p:sp>
        <p:sp>
          <p:nvSpPr>
            <p:cNvPr id="19482" name="矩形 2"/>
            <p:cNvSpPr>
              <a:spLocks noChangeArrowheads="1"/>
            </p:cNvSpPr>
            <p:nvPr/>
          </p:nvSpPr>
          <p:spPr bwMode="auto">
            <a:xfrm>
              <a:off x="0" y="0"/>
              <a:ext cx="1214438" cy="407988"/>
            </a:xfrm>
            <a:prstGeom prst="rect">
              <a:avLst/>
            </a:prstGeom>
            <a:solidFill>
              <a:srgbClr val="58C5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zh-CN" sz="1800" b="1">
                  <a:solidFill>
                    <a:srgbClr val="FFFFFF"/>
                  </a:solidFill>
                  <a:latin typeface="微软雅黑" panose="020B0503020204020204" pitchFamily="34" charset="-122"/>
                  <a:sym typeface="微软雅黑" panose="020B0503020204020204" pitchFamily="34" charset="-122"/>
                </a:rPr>
                <a:t>测验</a:t>
              </a:r>
              <a:endParaRPr lang="zh-CN" altLang="zh-CN" sz="1800"/>
            </a:p>
          </p:txBody>
        </p:sp>
      </p:grpSp>
      <p:grpSp>
        <p:nvGrpSpPr>
          <p:cNvPr id="17419" name="组合 3"/>
          <p:cNvGrpSpPr/>
          <p:nvPr/>
        </p:nvGrpSpPr>
        <p:grpSpPr bwMode="auto">
          <a:xfrm>
            <a:off x="614363" y="2168525"/>
            <a:ext cx="7985125" cy="749300"/>
            <a:chOff x="0" y="0"/>
            <a:chExt cx="7985125" cy="747713"/>
          </a:xfrm>
        </p:grpSpPr>
        <p:sp>
          <p:nvSpPr>
            <p:cNvPr id="19475" name="Rectangle 17"/>
            <p:cNvSpPr>
              <a:spLocks noChangeArrowheads="1"/>
            </p:cNvSpPr>
            <p:nvPr/>
          </p:nvSpPr>
          <p:spPr bwMode="auto">
            <a:xfrm>
              <a:off x="0" y="0"/>
              <a:ext cx="7985125" cy="747713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</a:endParaRPr>
            </a:p>
          </p:txBody>
        </p:sp>
        <p:sp>
          <p:nvSpPr>
            <p:cNvPr id="19476" name="TextBox 7"/>
            <p:cNvSpPr>
              <a:spLocks noChangeArrowheads="1"/>
            </p:cNvSpPr>
            <p:nvPr/>
          </p:nvSpPr>
          <p:spPr bwMode="auto">
            <a:xfrm>
              <a:off x="1868488" y="215900"/>
              <a:ext cx="484187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zh-CN" sz="1800" b="1">
                  <a:solidFill>
                    <a:srgbClr val="262626"/>
                  </a:solidFill>
                  <a:latin typeface="微软雅黑" panose="020B0503020204020204" pitchFamily="34" charset="-122"/>
                  <a:sym typeface="微软雅黑" panose="020B0503020204020204" pitchFamily="34" charset="-122"/>
                </a:rPr>
                <a:t>以英文、中文打字训练为主</a:t>
              </a:r>
              <a:endParaRPr lang="zh-CN" altLang="zh-CN" sz="1800"/>
            </a:p>
          </p:txBody>
        </p:sp>
        <p:sp>
          <p:nvSpPr>
            <p:cNvPr id="19477" name="Rectangle 28"/>
            <p:cNvSpPr>
              <a:spLocks noChangeArrowheads="1"/>
            </p:cNvSpPr>
            <p:nvPr/>
          </p:nvSpPr>
          <p:spPr bwMode="auto">
            <a:xfrm>
              <a:off x="7848600" y="0"/>
              <a:ext cx="136525" cy="409575"/>
            </a:xfrm>
            <a:prstGeom prst="rect">
              <a:avLst/>
            </a:prstGeom>
            <a:solidFill>
              <a:srgbClr val="3371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</a:endParaRPr>
            </a:p>
          </p:txBody>
        </p:sp>
        <p:sp>
          <p:nvSpPr>
            <p:cNvPr id="19478" name="矩形 23"/>
            <p:cNvSpPr>
              <a:spLocks noChangeArrowheads="1"/>
            </p:cNvSpPr>
            <p:nvPr/>
          </p:nvSpPr>
          <p:spPr bwMode="auto">
            <a:xfrm>
              <a:off x="0" y="0"/>
              <a:ext cx="1214438" cy="409575"/>
            </a:xfrm>
            <a:prstGeom prst="rect">
              <a:avLst/>
            </a:prstGeom>
            <a:solidFill>
              <a:srgbClr val="3371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zh-CN" sz="1800" b="1">
                  <a:solidFill>
                    <a:srgbClr val="FFFFFF"/>
                  </a:solidFill>
                  <a:latin typeface="微软雅黑" panose="020B0503020204020204" pitchFamily="34" charset="-122"/>
                  <a:sym typeface="微软雅黑" panose="020B0503020204020204" pitchFamily="34" charset="-122"/>
                </a:rPr>
                <a:t>打字</a:t>
              </a:r>
              <a:endParaRPr lang="zh-CN" altLang="zh-CN" sz="1800"/>
            </a:p>
          </p:txBody>
        </p:sp>
      </p:grpSp>
      <p:grpSp>
        <p:nvGrpSpPr>
          <p:cNvPr id="17424" name="组合 4"/>
          <p:cNvGrpSpPr/>
          <p:nvPr/>
        </p:nvGrpSpPr>
        <p:grpSpPr bwMode="auto">
          <a:xfrm>
            <a:off x="614363" y="3133725"/>
            <a:ext cx="7985125" cy="746125"/>
            <a:chOff x="0" y="0"/>
            <a:chExt cx="7985125" cy="746125"/>
          </a:xfrm>
        </p:grpSpPr>
        <p:sp>
          <p:nvSpPr>
            <p:cNvPr id="19471" name="Rectangle 17"/>
            <p:cNvSpPr>
              <a:spLocks noChangeArrowheads="1"/>
            </p:cNvSpPr>
            <p:nvPr/>
          </p:nvSpPr>
          <p:spPr bwMode="auto">
            <a:xfrm>
              <a:off x="0" y="0"/>
              <a:ext cx="7985125" cy="746125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</a:endParaRPr>
            </a:p>
          </p:txBody>
        </p:sp>
        <p:sp>
          <p:nvSpPr>
            <p:cNvPr id="19472" name="TextBox 7"/>
            <p:cNvSpPr>
              <a:spLocks noChangeArrowheads="1"/>
            </p:cNvSpPr>
            <p:nvPr/>
          </p:nvSpPr>
          <p:spPr bwMode="auto">
            <a:xfrm>
              <a:off x="1865313" y="215900"/>
              <a:ext cx="484187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zh-CN" sz="1800" b="1">
                  <a:solidFill>
                    <a:srgbClr val="262626"/>
                  </a:solidFill>
                  <a:latin typeface="微软雅黑" panose="020B0503020204020204" pitchFamily="34" charset="-122"/>
                  <a:sym typeface="微软雅黑" panose="020B0503020204020204" pitchFamily="34" charset="-122"/>
                </a:rPr>
                <a:t>浏览适合学习的各类资源</a:t>
              </a:r>
              <a:endParaRPr lang="zh-CN" altLang="zh-CN" sz="1800"/>
            </a:p>
          </p:txBody>
        </p:sp>
        <p:sp>
          <p:nvSpPr>
            <p:cNvPr id="19473" name="Rectangle 28"/>
            <p:cNvSpPr>
              <a:spLocks noChangeArrowheads="1"/>
            </p:cNvSpPr>
            <p:nvPr/>
          </p:nvSpPr>
          <p:spPr bwMode="auto">
            <a:xfrm>
              <a:off x="7848600" y="0"/>
              <a:ext cx="136525" cy="407987"/>
            </a:xfrm>
            <a:prstGeom prst="rect">
              <a:avLst/>
            </a:prstGeom>
            <a:solidFill>
              <a:srgbClr val="3371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</a:endParaRPr>
            </a:p>
          </p:txBody>
        </p:sp>
        <p:sp>
          <p:nvSpPr>
            <p:cNvPr id="19474" name="矩形 27"/>
            <p:cNvSpPr>
              <a:spLocks noChangeArrowheads="1"/>
            </p:cNvSpPr>
            <p:nvPr/>
          </p:nvSpPr>
          <p:spPr bwMode="auto">
            <a:xfrm>
              <a:off x="0" y="0"/>
              <a:ext cx="1214438" cy="407987"/>
            </a:xfrm>
            <a:prstGeom prst="rect">
              <a:avLst/>
            </a:prstGeom>
            <a:solidFill>
              <a:srgbClr val="9389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zh-CN" sz="1800" b="1">
                  <a:solidFill>
                    <a:srgbClr val="FFFFFF"/>
                  </a:solidFill>
                  <a:latin typeface="微软雅黑" panose="020B0503020204020204" pitchFamily="34" charset="-122"/>
                  <a:sym typeface="微软雅黑" panose="020B0503020204020204" pitchFamily="34" charset="-122"/>
                </a:rPr>
                <a:t>资源</a:t>
              </a:r>
              <a:endParaRPr lang="zh-CN" altLang="zh-CN" sz="1800"/>
            </a:p>
          </p:txBody>
        </p:sp>
      </p:grpSp>
      <p:sp>
        <p:nvSpPr>
          <p:cNvPr id="19465" name="标题 4"/>
          <p:cNvSpPr>
            <a:spLocks noGrp="1" noChangeArrowheads="1"/>
          </p:cNvSpPr>
          <p:nvPr>
            <p:ph type="title" idx="4294967295"/>
          </p:nvPr>
        </p:nvSpPr>
        <p:spPr>
          <a:xfrm>
            <a:off x="293688" y="122238"/>
            <a:ext cx="5832475" cy="647700"/>
          </a:xfrm>
        </p:spPr>
        <p:txBody>
          <a:bodyPr/>
          <a:lstStyle/>
          <a:p>
            <a:pPr algn="l" eaLnBrk="1" hangingPunct="1"/>
            <a:r>
              <a:rPr lang="en-US" altLang="zh-CN" sz="2200" b="1" dirty="0">
                <a:solidFill>
                  <a:schemeClr val="bg1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zh-CN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学生其他应用</a:t>
            </a:r>
            <a:endParaRPr lang="zh-CN" altLang="en-US" dirty="0"/>
          </a:p>
        </p:txBody>
      </p:sp>
      <p:grpSp>
        <p:nvGrpSpPr>
          <p:cNvPr id="17430" name="组合 5"/>
          <p:cNvGrpSpPr/>
          <p:nvPr/>
        </p:nvGrpSpPr>
        <p:grpSpPr bwMode="auto">
          <a:xfrm>
            <a:off x="614363" y="4095750"/>
            <a:ext cx="7985125" cy="746125"/>
            <a:chOff x="0" y="0"/>
            <a:chExt cx="7985125" cy="746125"/>
          </a:xfrm>
        </p:grpSpPr>
        <p:sp>
          <p:nvSpPr>
            <p:cNvPr id="19467" name="Rectangle 17"/>
            <p:cNvSpPr>
              <a:spLocks noChangeArrowheads="1"/>
            </p:cNvSpPr>
            <p:nvPr/>
          </p:nvSpPr>
          <p:spPr bwMode="auto">
            <a:xfrm>
              <a:off x="0" y="0"/>
              <a:ext cx="7985125" cy="746125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</a:endParaRPr>
            </a:p>
          </p:txBody>
        </p:sp>
        <p:sp>
          <p:nvSpPr>
            <p:cNvPr id="19468" name="TextBox 7"/>
            <p:cNvSpPr>
              <a:spLocks noChangeArrowheads="1"/>
            </p:cNvSpPr>
            <p:nvPr/>
          </p:nvSpPr>
          <p:spPr bwMode="auto">
            <a:xfrm>
              <a:off x="1865313" y="215900"/>
              <a:ext cx="484187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zh-CN" sz="1800" b="1">
                  <a:solidFill>
                    <a:srgbClr val="262626"/>
                  </a:solidFill>
                  <a:latin typeface="微软雅黑" panose="020B0503020204020204" pitchFamily="34" charset="-122"/>
                  <a:sym typeface="微软雅黑" panose="020B0503020204020204" pitchFamily="34" charset="-122"/>
                </a:rPr>
                <a:t>网上存储个人或小组形式资料</a:t>
              </a:r>
              <a:endParaRPr lang="zh-CN" altLang="zh-CN" sz="1800" b="1">
                <a:solidFill>
                  <a:srgbClr val="262626"/>
                </a:solidFill>
                <a:latin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469" name="Rectangle 28"/>
            <p:cNvSpPr>
              <a:spLocks noChangeArrowheads="1"/>
            </p:cNvSpPr>
            <p:nvPr/>
          </p:nvSpPr>
          <p:spPr bwMode="auto">
            <a:xfrm>
              <a:off x="7848600" y="0"/>
              <a:ext cx="136525" cy="407987"/>
            </a:xfrm>
            <a:prstGeom prst="rect">
              <a:avLst/>
            </a:prstGeom>
            <a:solidFill>
              <a:srgbClr val="3371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</a:endParaRPr>
            </a:p>
          </p:txBody>
        </p:sp>
        <p:sp>
          <p:nvSpPr>
            <p:cNvPr id="19470" name="矩形 29"/>
            <p:cNvSpPr>
              <a:spLocks noChangeArrowheads="1"/>
            </p:cNvSpPr>
            <p:nvPr/>
          </p:nvSpPr>
          <p:spPr bwMode="auto">
            <a:xfrm>
              <a:off x="0" y="0"/>
              <a:ext cx="1214438" cy="40798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zh-CN" sz="1800" b="1">
                  <a:solidFill>
                    <a:srgbClr val="FFFFFF"/>
                  </a:solidFill>
                  <a:latin typeface="微软雅黑" panose="020B0503020204020204" pitchFamily="34" charset="-122"/>
                  <a:sym typeface="微软雅黑" panose="020B0503020204020204" pitchFamily="34" charset="-122"/>
                </a:rPr>
                <a:t>网盘</a:t>
              </a:r>
              <a:endParaRPr lang="zh-CN" altLang="zh-CN" sz="1800" b="1">
                <a:solidFill>
                  <a:srgbClr val="FFFFFF"/>
                </a:solidFill>
                <a:latin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矩形 2"/>
          <p:cNvSpPr>
            <a:spLocks noChangeArrowheads="1"/>
          </p:cNvSpPr>
          <p:nvPr/>
        </p:nvSpPr>
        <p:spPr bwMode="auto">
          <a:xfrm>
            <a:off x="0" y="5334000"/>
            <a:ext cx="9144000" cy="381000"/>
          </a:xfrm>
          <a:prstGeom prst="rect">
            <a:avLst/>
          </a:prstGeom>
          <a:gradFill rotWithShape="1">
            <a:gsLst>
              <a:gs pos="0">
                <a:srgbClr val="014C83"/>
              </a:gs>
              <a:gs pos="25999">
                <a:srgbClr val="014C83"/>
              </a:gs>
              <a:gs pos="79999">
                <a:srgbClr val="026DCE"/>
              </a:gs>
              <a:gs pos="100000">
                <a:srgbClr val="026DCE"/>
              </a:gs>
            </a:gsLst>
            <a:path path="rect">
              <a:fillToRect l="100000" t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</a:endParaRPr>
          </a:p>
        </p:txBody>
      </p:sp>
      <p:sp>
        <p:nvSpPr>
          <p:cNvPr id="20483" name="矩形 3"/>
          <p:cNvSpPr>
            <a:spLocks noChangeArrowheads="1"/>
          </p:cNvSpPr>
          <p:nvPr/>
        </p:nvSpPr>
        <p:spPr bwMode="auto">
          <a:xfrm>
            <a:off x="0" y="-17463"/>
            <a:ext cx="9144000" cy="787401"/>
          </a:xfrm>
          <a:prstGeom prst="rect">
            <a:avLst/>
          </a:prstGeom>
          <a:gradFill rotWithShape="1">
            <a:gsLst>
              <a:gs pos="0">
                <a:srgbClr val="0064C0"/>
              </a:gs>
              <a:gs pos="20999">
                <a:srgbClr val="0064C0"/>
              </a:gs>
              <a:gs pos="85999">
                <a:srgbClr val="014C83"/>
              </a:gs>
              <a:gs pos="100000">
                <a:srgbClr val="014C83"/>
              </a:gs>
            </a:gsLst>
            <a:path path="rect">
              <a:fillToRect l="100000" t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</a:endParaRPr>
          </a:p>
        </p:txBody>
      </p:sp>
      <p:sp>
        <p:nvSpPr>
          <p:cNvPr id="20484" name="灯片编号占位符 3"/>
          <p:cNvSpPr>
            <a:spLocks noChangeArrowheads="1"/>
          </p:cNvSpPr>
          <p:nvPr/>
        </p:nvSpPr>
        <p:spPr bwMode="auto">
          <a:xfrm>
            <a:off x="179388" y="5405438"/>
            <a:ext cx="1439862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1200" b="1" i="1">
                <a:solidFill>
                  <a:schemeClr val="bg1"/>
                </a:solidFill>
                <a:latin typeface="微软雅黑" panose="020B0503020204020204" pitchFamily="34" charset="-122"/>
              </a:rPr>
              <a:t> </a:t>
            </a:r>
            <a:r>
              <a:rPr lang="zh-CN" altLang="zh-CN" sz="1800" b="1">
                <a:solidFill>
                  <a:schemeClr val="bg1"/>
                </a:solidFill>
              </a:rPr>
              <a:t>*</a:t>
            </a:r>
            <a:endParaRPr lang="zh-CN" altLang="zh-CN" sz="1200" b="1" i="1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20486" name="矩形 4"/>
          <p:cNvSpPr>
            <a:spLocks noChangeArrowheads="1"/>
          </p:cNvSpPr>
          <p:nvPr/>
        </p:nvSpPr>
        <p:spPr bwMode="auto">
          <a:xfrm>
            <a:off x="5953125" y="769938"/>
            <a:ext cx="3190875" cy="4945062"/>
          </a:xfrm>
          <a:prstGeom prst="rect">
            <a:avLst/>
          </a:prstGeom>
          <a:solidFill>
            <a:srgbClr val="CADAE8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800">
              <a:solidFill>
                <a:schemeClr val="bg1"/>
              </a:solidFill>
              <a:latin typeface="方正粗宋简体" pitchFamily="2" charset="-122"/>
              <a:ea typeface="方正粗宋简体" pitchFamily="2" charset="-122"/>
              <a:sym typeface="方正粗宋简体" pitchFamily="2" charset="-122"/>
            </a:endParaRPr>
          </a:p>
        </p:txBody>
      </p:sp>
      <p:sp>
        <p:nvSpPr>
          <p:cNvPr id="20487" name="矩形 4"/>
          <p:cNvSpPr>
            <a:spLocks noChangeArrowheads="1"/>
          </p:cNvSpPr>
          <p:nvPr/>
        </p:nvSpPr>
        <p:spPr bwMode="auto">
          <a:xfrm>
            <a:off x="3175" y="1924050"/>
            <a:ext cx="5949950" cy="1473200"/>
          </a:xfrm>
          <a:prstGeom prst="rect">
            <a:avLst/>
          </a:prstGeom>
          <a:solidFill>
            <a:srgbClr val="0072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bg1"/>
                </a:solidFill>
                <a:latin typeface="方正粗宋简体" pitchFamily="2" charset="-122"/>
                <a:ea typeface="方正粗宋简体" pitchFamily="2" charset="-122"/>
                <a:sym typeface="方正粗宋简体" pitchFamily="2" charset="-122"/>
              </a:rPr>
              <a:t>特色应用</a:t>
            </a:r>
            <a:endParaRPr lang="zh-CN" altLang="en-US" sz="2800" dirty="0">
              <a:solidFill>
                <a:schemeClr val="bg1"/>
              </a:solidFill>
              <a:latin typeface="方正粗宋简体" pitchFamily="2" charset="-122"/>
              <a:ea typeface="方正粗宋简体" pitchFamily="2" charset="-122"/>
              <a:sym typeface="方正粗宋简体" pitchFamily="2" charset="-122"/>
            </a:endParaRPr>
          </a:p>
        </p:txBody>
      </p:sp>
      <p:pic>
        <p:nvPicPr>
          <p:cNvPr id="20489" name="Picture 6" descr="apic300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362325"/>
            <a:ext cx="3203575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矩形 2"/>
          <p:cNvSpPr>
            <a:spLocks noChangeArrowheads="1"/>
          </p:cNvSpPr>
          <p:nvPr/>
        </p:nvSpPr>
        <p:spPr bwMode="auto">
          <a:xfrm>
            <a:off x="0" y="5354548"/>
            <a:ext cx="9144000" cy="381000"/>
          </a:xfrm>
          <a:prstGeom prst="rect">
            <a:avLst/>
          </a:prstGeom>
          <a:gradFill rotWithShape="1">
            <a:gsLst>
              <a:gs pos="0">
                <a:srgbClr val="014C83"/>
              </a:gs>
              <a:gs pos="25999">
                <a:srgbClr val="014C83"/>
              </a:gs>
              <a:gs pos="79999">
                <a:srgbClr val="026DCE"/>
              </a:gs>
              <a:gs pos="100000">
                <a:srgbClr val="026DCE"/>
              </a:gs>
            </a:gsLst>
            <a:path path="rect">
              <a:fillToRect l="100000" t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</a:endParaRPr>
          </a:p>
        </p:txBody>
      </p:sp>
      <p:sp>
        <p:nvSpPr>
          <p:cNvPr id="21507" name="矩形 3"/>
          <p:cNvSpPr>
            <a:spLocks noChangeArrowheads="1"/>
          </p:cNvSpPr>
          <p:nvPr/>
        </p:nvSpPr>
        <p:spPr bwMode="auto">
          <a:xfrm>
            <a:off x="0" y="-17463"/>
            <a:ext cx="9144000" cy="787401"/>
          </a:xfrm>
          <a:prstGeom prst="rect">
            <a:avLst/>
          </a:prstGeom>
          <a:gradFill rotWithShape="1">
            <a:gsLst>
              <a:gs pos="0">
                <a:srgbClr val="0064C0"/>
              </a:gs>
              <a:gs pos="20999">
                <a:srgbClr val="0064C0"/>
              </a:gs>
              <a:gs pos="85999">
                <a:srgbClr val="014C83"/>
              </a:gs>
              <a:gs pos="100000">
                <a:srgbClr val="014C83"/>
              </a:gs>
            </a:gsLst>
            <a:path path="rect">
              <a:fillToRect l="100000" t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</a:endParaRPr>
          </a:p>
        </p:txBody>
      </p:sp>
      <p:sp>
        <p:nvSpPr>
          <p:cNvPr id="21508" name="灯片编号占位符 3"/>
          <p:cNvSpPr>
            <a:spLocks noChangeArrowheads="1"/>
          </p:cNvSpPr>
          <p:nvPr/>
        </p:nvSpPr>
        <p:spPr bwMode="auto">
          <a:xfrm>
            <a:off x="179388" y="5405438"/>
            <a:ext cx="1439862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1200" b="1" i="1" dirty="0">
                <a:solidFill>
                  <a:schemeClr val="bg1"/>
                </a:solidFill>
                <a:latin typeface="微软雅黑" panose="020B0503020204020204" pitchFamily="34" charset="-122"/>
              </a:rPr>
              <a:t> </a:t>
            </a:r>
            <a:endParaRPr lang="zh-CN" altLang="zh-CN" sz="1200" b="1" i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21509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84138"/>
            <a:ext cx="1258888" cy="576262"/>
          </a:xfrm>
          <a:prstGeom prst="rect">
            <a:avLst/>
          </a:pr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标题 4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20650"/>
            <a:ext cx="5832475" cy="647700"/>
          </a:xfrm>
        </p:spPr>
        <p:txBody>
          <a:bodyPr/>
          <a:lstStyle/>
          <a:p>
            <a:pPr algn="l" eaLnBrk="1" hangingPunct="1"/>
            <a:r>
              <a:rPr lang="en-US" altLang="zh-CN" sz="2200" b="1">
                <a:solidFill>
                  <a:schemeClr val="bg1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LearnSite</a:t>
            </a:r>
            <a:r>
              <a:rPr lang="zh-CN" altLang="en-US" sz="2200" b="1">
                <a:solidFill>
                  <a:schemeClr val="bg1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平台的特色应用——</a:t>
            </a:r>
            <a:r>
              <a:rPr lang="zh-CN" altLang="en-US" sz="2200" b="1">
                <a:solidFill>
                  <a:srgbClr val="FF66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上课界面</a:t>
            </a:r>
            <a:endParaRPr lang="zh-CN" altLang="en-US" sz="2200" b="1">
              <a:solidFill>
                <a:srgbClr val="FF66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21511" name="图片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808038"/>
            <a:ext cx="6496050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文本框 1"/>
          <p:cNvSpPr txBox="1">
            <a:spLocks noChangeArrowheads="1"/>
          </p:cNvSpPr>
          <p:nvPr/>
        </p:nvSpPr>
        <p:spPr bwMode="auto">
          <a:xfrm>
            <a:off x="395288" y="4745038"/>
            <a:ext cx="22621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1800">
                <a:solidFill>
                  <a:srgbClr val="FF0000"/>
                </a:solidFill>
                <a:latin typeface="微软雅黑" panose="020B0503020204020204" pitchFamily="34" charset="-122"/>
              </a:rPr>
              <a:t>和极域广播座位对应</a:t>
            </a:r>
            <a:endParaRPr lang="zh-CN" altLang="zh-CN" sz="180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矩形 2"/>
          <p:cNvSpPr>
            <a:spLocks noChangeArrowheads="1"/>
          </p:cNvSpPr>
          <p:nvPr/>
        </p:nvSpPr>
        <p:spPr bwMode="auto">
          <a:xfrm>
            <a:off x="0" y="5334000"/>
            <a:ext cx="9144000" cy="381000"/>
          </a:xfrm>
          <a:prstGeom prst="rect">
            <a:avLst/>
          </a:prstGeom>
          <a:gradFill rotWithShape="1">
            <a:gsLst>
              <a:gs pos="0">
                <a:srgbClr val="014C83"/>
              </a:gs>
              <a:gs pos="25999">
                <a:srgbClr val="014C83"/>
              </a:gs>
              <a:gs pos="79999">
                <a:srgbClr val="026DCE"/>
              </a:gs>
              <a:gs pos="100000">
                <a:srgbClr val="026DCE"/>
              </a:gs>
            </a:gsLst>
            <a:path path="rect">
              <a:fillToRect l="100000" t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</a:endParaRPr>
          </a:p>
        </p:txBody>
      </p:sp>
      <p:sp>
        <p:nvSpPr>
          <p:cNvPr id="23555" name="矩形 3"/>
          <p:cNvSpPr>
            <a:spLocks noChangeArrowheads="1"/>
          </p:cNvSpPr>
          <p:nvPr/>
        </p:nvSpPr>
        <p:spPr bwMode="auto">
          <a:xfrm>
            <a:off x="0" y="-14288"/>
            <a:ext cx="9144000" cy="785813"/>
          </a:xfrm>
          <a:prstGeom prst="rect">
            <a:avLst/>
          </a:prstGeom>
          <a:gradFill rotWithShape="1">
            <a:gsLst>
              <a:gs pos="0">
                <a:srgbClr val="0064C0"/>
              </a:gs>
              <a:gs pos="20999">
                <a:srgbClr val="0064C0"/>
              </a:gs>
              <a:gs pos="85999">
                <a:srgbClr val="014C83"/>
              </a:gs>
              <a:gs pos="100000">
                <a:srgbClr val="014C83"/>
              </a:gs>
            </a:gsLst>
            <a:path path="rect">
              <a:fillToRect l="100000" t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</a:endParaRPr>
          </a:p>
        </p:txBody>
      </p:sp>
      <p:sp>
        <p:nvSpPr>
          <p:cNvPr id="23556" name="灯片编号占位符 3"/>
          <p:cNvSpPr>
            <a:spLocks noChangeArrowheads="1"/>
          </p:cNvSpPr>
          <p:nvPr/>
        </p:nvSpPr>
        <p:spPr bwMode="auto">
          <a:xfrm>
            <a:off x="179388" y="5405438"/>
            <a:ext cx="1439862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1200" b="1" i="1">
                <a:solidFill>
                  <a:schemeClr val="bg1"/>
                </a:solidFill>
                <a:latin typeface="微软雅黑" panose="020B0503020204020204" pitchFamily="34" charset="-122"/>
              </a:rPr>
              <a:t> </a:t>
            </a:r>
            <a:r>
              <a:rPr lang="zh-CN" altLang="zh-CN" sz="1800" b="1">
                <a:solidFill>
                  <a:schemeClr val="bg1"/>
                </a:solidFill>
              </a:rPr>
              <a:t>*</a:t>
            </a:r>
            <a:endParaRPr lang="zh-CN" altLang="zh-CN" sz="1200" b="1" i="1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84138"/>
            <a:ext cx="1258888" cy="576262"/>
          </a:xfrm>
          <a:prstGeom prst="rect">
            <a:avLst/>
          </a:pr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标题 4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20650"/>
            <a:ext cx="5832475" cy="647700"/>
          </a:xfrm>
        </p:spPr>
        <p:txBody>
          <a:bodyPr/>
          <a:lstStyle/>
          <a:p>
            <a:pPr algn="l" eaLnBrk="1" hangingPunct="1"/>
            <a:r>
              <a:rPr lang="en-US" altLang="zh-CN" sz="1800" b="1">
                <a:solidFill>
                  <a:schemeClr val="bg1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LearnSite</a:t>
            </a:r>
            <a:r>
              <a:rPr lang="zh-CN" altLang="en-US" sz="1800" b="1">
                <a:solidFill>
                  <a:schemeClr val="bg1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平台的特色应用——</a:t>
            </a:r>
            <a:r>
              <a:rPr lang="zh-CN" altLang="en-US" sz="1800" b="1">
                <a:solidFill>
                  <a:srgbClr val="FF66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在线Scratch编程</a:t>
            </a:r>
            <a:endParaRPr lang="zh-CN" altLang="en-US" sz="1800" b="1">
              <a:solidFill>
                <a:srgbClr val="FF66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05" y="986155"/>
            <a:ext cx="8813165" cy="4022090"/>
          </a:xfrm>
          <a:prstGeom prst="rect">
            <a:avLst/>
          </a:prstGeom>
        </p:spPr>
      </p:pic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7425" y="1666875"/>
            <a:ext cx="576263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23561" name="AutoShape 9"/>
          <p:cNvCxnSpPr>
            <a:cxnSpLocks noChangeShapeType="1"/>
          </p:cNvCxnSpPr>
          <p:nvPr/>
        </p:nvCxnSpPr>
        <p:spPr bwMode="auto">
          <a:xfrm flipH="1" flipV="1">
            <a:off x="7164705" y="1129665"/>
            <a:ext cx="819150" cy="69215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5610225" y="981393"/>
            <a:ext cx="1562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1800" b="1">
                <a:solidFill>
                  <a:srgbClr val="FF0000"/>
                </a:solidFill>
                <a:ea typeface="宋体" panose="02010600030101010101" pitchFamily="2" charset="-122"/>
              </a:rPr>
              <a:t>切换学案任务</a:t>
            </a:r>
            <a:endParaRPr lang="zh-CN" altLang="zh-CN" sz="1800" b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cxnSp>
        <p:nvCxnSpPr>
          <p:cNvPr id="3" name="AutoShape 9"/>
          <p:cNvCxnSpPr>
            <a:cxnSpLocks noChangeShapeType="1"/>
          </p:cNvCxnSpPr>
          <p:nvPr/>
        </p:nvCxnSpPr>
        <p:spPr bwMode="auto">
          <a:xfrm flipH="1">
            <a:off x="4932045" y="1273175"/>
            <a:ext cx="792480" cy="201676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圆角矩形 3"/>
          <p:cNvSpPr/>
          <p:nvPr/>
        </p:nvSpPr>
        <p:spPr>
          <a:xfrm>
            <a:off x="179705" y="3289935"/>
            <a:ext cx="5184775" cy="1799590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Franklin Gothic Medium" panose="020B06030201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矩形 2"/>
          <p:cNvSpPr>
            <a:spLocks noChangeArrowheads="1"/>
          </p:cNvSpPr>
          <p:nvPr/>
        </p:nvSpPr>
        <p:spPr bwMode="auto">
          <a:xfrm>
            <a:off x="0" y="5334000"/>
            <a:ext cx="9144000" cy="381000"/>
          </a:xfrm>
          <a:prstGeom prst="rect">
            <a:avLst/>
          </a:prstGeom>
          <a:gradFill rotWithShape="1">
            <a:gsLst>
              <a:gs pos="0">
                <a:srgbClr val="014C83"/>
              </a:gs>
              <a:gs pos="25999">
                <a:srgbClr val="014C83"/>
              </a:gs>
              <a:gs pos="79999">
                <a:srgbClr val="026DCE"/>
              </a:gs>
              <a:gs pos="100000">
                <a:srgbClr val="026DCE"/>
              </a:gs>
            </a:gsLst>
            <a:path path="rect">
              <a:fillToRect l="100000" t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</a:endParaRPr>
          </a:p>
        </p:txBody>
      </p:sp>
      <p:sp>
        <p:nvSpPr>
          <p:cNvPr id="24579" name="矩形 3"/>
          <p:cNvSpPr>
            <a:spLocks noChangeArrowheads="1"/>
          </p:cNvSpPr>
          <p:nvPr/>
        </p:nvSpPr>
        <p:spPr bwMode="auto">
          <a:xfrm>
            <a:off x="0" y="-14288"/>
            <a:ext cx="9144000" cy="785813"/>
          </a:xfrm>
          <a:prstGeom prst="rect">
            <a:avLst/>
          </a:prstGeom>
          <a:gradFill rotWithShape="1">
            <a:gsLst>
              <a:gs pos="0">
                <a:srgbClr val="0064C0"/>
              </a:gs>
              <a:gs pos="20999">
                <a:srgbClr val="0064C0"/>
              </a:gs>
              <a:gs pos="85999">
                <a:srgbClr val="014C83"/>
              </a:gs>
              <a:gs pos="100000">
                <a:srgbClr val="014C83"/>
              </a:gs>
            </a:gsLst>
            <a:path path="rect">
              <a:fillToRect l="100000" t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</a:endParaRPr>
          </a:p>
        </p:txBody>
      </p:sp>
      <p:sp>
        <p:nvSpPr>
          <p:cNvPr id="24580" name="灯片编号占位符 3"/>
          <p:cNvSpPr>
            <a:spLocks noChangeArrowheads="1"/>
          </p:cNvSpPr>
          <p:nvPr/>
        </p:nvSpPr>
        <p:spPr bwMode="auto">
          <a:xfrm>
            <a:off x="179388" y="5405438"/>
            <a:ext cx="1439862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1200" b="1" i="1">
                <a:solidFill>
                  <a:schemeClr val="bg1"/>
                </a:solidFill>
                <a:latin typeface="微软雅黑" panose="020B0503020204020204" pitchFamily="34" charset="-122"/>
              </a:rPr>
              <a:t> </a:t>
            </a:r>
            <a:r>
              <a:rPr lang="zh-CN" altLang="zh-CN" sz="1800" b="1">
                <a:solidFill>
                  <a:schemeClr val="bg1"/>
                </a:solidFill>
              </a:rPr>
              <a:t>*</a:t>
            </a:r>
            <a:endParaRPr lang="zh-CN" altLang="zh-CN" sz="1200" b="1" i="1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24581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84138"/>
            <a:ext cx="1258888" cy="576262"/>
          </a:xfrm>
          <a:prstGeom prst="rect">
            <a:avLst/>
          </a:pr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标题 4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20650"/>
            <a:ext cx="5832475" cy="647700"/>
          </a:xfrm>
        </p:spPr>
        <p:txBody>
          <a:bodyPr/>
          <a:lstStyle/>
          <a:p>
            <a:pPr algn="l" eaLnBrk="1" hangingPunct="1"/>
            <a:r>
              <a:rPr lang="en-US" altLang="zh-CN" sz="1800" b="1">
                <a:solidFill>
                  <a:schemeClr val="bg1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LearnSite</a:t>
            </a:r>
            <a:r>
              <a:rPr lang="zh-CN" altLang="en-US" sz="1800" b="1">
                <a:solidFill>
                  <a:schemeClr val="bg1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平台的特色应用——</a:t>
            </a:r>
            <a:r>
              <a:rPr lang="zh-CN" altLang="en-US" sz="1800" b="1">
                <a:solidFill>
                  <a:srgbClr val="FF66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在线Scratch编程</a:t>
            </a:r>
            <a:endParaRPr lang="zh-CN" altLang="en-US" sz="1800" b="1">
              <a:solidFill>
                <a:srgbClr val="FF66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24583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931863"/>
            <a:ext cx="7400925" cy="432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矩形 2"/>
          <p:cNvSpPr>
            <a:spLocks noChangeArrowheads="1"/>
          </p:cNvSpPr>
          <p:nvPr/>
        </p:nvSpPr>
        <p:spPr bwMode="auto">
          <a:xfrm>
            <a:off x="0" y="5334000"/>
            <a:ext cx="9144000" cy="381000"/>
          </a:xfrm>
          <a:prstGeom prst="rect">
            <a:avLst/>
          </a:prstGeom>
          <a:gradFill rotWithShape="1">
            <a:gsLst>
              <a:gs pos="0">
                <a:srgbClr val="014C83"/>
              </a:gs>
              <a:gs pos="25999">
                <a:srgbClr val="014C83"/>
              </a:gs>
              <a:gs pos="79999">
                <a:srgbClr val="026DCE"/>
              </a:gs>
              <a:gs pos="100000">
                <a:srgbClr val="026DCE"/>
              </a:gs>
            </a:gsLst>
            <a:path path="rect">
              <a:fillToRect l="100000" t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</a:endParaRPr>
          </a:p>
        </p:txBody>
      </p:sp>
      <p:sp>
        <p:nvSpPr>
          <p:cNvPr id="22531" name="矩形 3"/>
          <p:cNvSpPr>
            <a:spLocks noChangeArrowheads="1"/>
          </p:cNvSpPr>
          <p:nvPr/>
        </p:nvSpPr>
        <p:spPr bwMode="auto">
          <a:xfrm>
            <a:off x="0" y="-17463"/>
            <a:ext cx="9144000" cy="787401"/>
          </a:xfrm>
          <a:prstGeom prst="rect">
            <a:avLst/>
          </a:prstGeom>
          <a:gradFill rotWithShape="1">
            <a:gsLst>
              <a:gs pos="0">
                <a:srgbClr val="0064C0"/>
              </a:gs>
              <a:gs pos="20999">
                <a:srgbClr val="0064C0"/>
              </a:gs>
              <a:gs pos="85999">
                <a:srgbClr val="014C83"/>
              </a:gs>
              <a:gs pos="100000">
                <a:srgbClr val="014C83"/>
              </a:gs>
            </a:gsLst>
            <a:path path="rect">
              <a:fillToRect l="100000" t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</a:endParaRPr>
          </a:p>
        </p:txBody>
      </p:sp>
      <p:sp>
        <p:nvSpPr>
          <p:cNvPr id="22532" name="灯片编号占位符 3"/>
          <p:cNvSpPr>
            <a:spLocks noChangeArrowheads="1"/>
          </p:cNvSpPr>
          <p:nvPr/>
        </p:nvSpPr>
        <p:spPr bwMode="auto">
          <a:xfrm>
            <a:off x="179388" y="5405438"/>
            <a:ext cx="1439862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1200" b="1" i="1">
                <a:solidFill>
                  <a:schemeClr val="bg1"/>
                </a:solidFill>
                <a:latin typeface="微软雅黑" panose="020B0503020204020204" pitchFamily="34" charset="-122"/>
              </a:rPr>
              <a:t> </a:t>
            </a:r>
            <a:r>
              <a:rPr lang="zh-CN" altLang="zh-CN" sz="1800" b="1">
                <a:solidFill>
                  <a:schemeClr val="bg1"/>
                </a:solidFill>
              </a:rPr>
              <a:t>*</a:t>
            </a:r>
            <a:endParaRPr lang="zh-CN" altLang="zh-CN" sz="1200" b="1" i="1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22534" name="标题 4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20650"/>
            <a:ext cx="5832475" cy="647700"/>
          </a:xfrm>
        </p:spPr>
        <p:txBody>
          <a:bodyPr/>
          <a:lstStyle/>
          <a:p>
            <a:pPr algn="l" eaLnBrk="1" hangingPunct="1"/>
            <a:r>
              <a:rPr lang="en-US" altLang="zh-CN" sz="2200" b="1">
                <a:solidFill>
                  <a:schemeClr val="bg1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LearnSite</a:t>
            </a:r>
            <a:r>
              <a:rPr lang="zh-CN" altLang="en-US" sz="2200" b="1">
                <a:solidFill>
                  <a:schemeClr val="bg1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平台的特色应用——</a:t>
            </a:r>
            <a:r>
              <a:rPr lang="zh-CN" altLang="en-US" sz="2200" b="1">
                <a:solidFill>
                  <a:srgbClr val="FF66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流程设计</a:t>
            </a:r>
            <a:endParaRPr lang="zh-CN" altLang="en-US" sz="2200" b="1">
              <a:solidFill>
                <a:srgbClr val="FF66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725" y="843915"/>
            <a:ext cx="4775835" cy="1995170"/>
          </a:xfrm>
          <a:prstGeom prst="rect">
            <a:avLst/>
          </a:prstGeom>
        </p:spPr>
      </p:pic>
      <p:pic>
        <p:nvPicPr>
          <p:cNvPr id="7" name="图片 6" descr="设计流程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7145" y="1997075"/>
            <a:ext cx="3709670" cy="3044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矩形 2"/>
          <p:cNvSpPr>
            <a:spLocks noChangeArrowheads="1"/>
          </p:cNvSpPr>
          <p:nvPr/>
        </p:nvSpPr>
        <p:spPr bwMode="auto">
          <a:xfrm>
            <a:off x="0" y="5334000"/>
            <a:ext cx="9144000" cy="381000"/>
          </a:xfrm>
          <a:prstGeom prst="rect">
            <a:avLst/>
          </a:prstGeom>
          <a:gradFill rotWithShape="1">
            <a:gsLst>
              <a:gs pos="0">
                <a:srgbClr val="014C83"/>
              </a:gs>
              <a:gs pos="25999">
                <a:srgbClr val="014C83"/>
              </a:gs>
              <a:gs pos="79999">
                <a:srgbClr val="026DCE"/>
              </a:gs>
              <a:gs pos="100000">
                <a:srgbClr val="026DCE"/>
              </a:gs>
            </a:gsLst>
            <a:path path="rect">
              <a:fillToRect l="100000" t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</a:endParaRPr>
          </a:p>
        </p:txBody>
      </p:sp>
      <p:sp>
        <p:nvSpPr>
          <p:cNvPr id="22531" name="矩形 3"/>
          <p:cNvSpPr>
            <a:spLocks noChangeArrowheads="1"/>
          </p:cNvSpPr>
          <p:nvPr/>
        </p:nvSpPr>
        <p:spPr bwMode="auto">
          <a:xfrm>
            <a:off x="0" y="-17463"/>
            <a:ext cx="9144000" cy="787401"/>
          </a:xfrm>
          <a:prstGeom prst="rect">
            <a:avLst/>
          </a:prstGeom>
          <a:gradFill rotWithShape="1">
            <a:gsLst>
              <a:gs pos="0">
                <a:srgbClr val="0064C0"/>
              </a:gs>
              <a:gs pos="20999">
                <a:srgbClr val="0064C0"/>
              </a:gs>
              <a:gs pos="85999">
                <a:srgbClr val="014C83"/>
              </a:gs>
              <a:gs pos="100000">
                <a:srgbClr val="014C83"/>
              </a:gs>
            </a:gsLst>
            <a:path path="rect">
              <a:fillToRect l="100000" t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</a:endParaRPr>
          </a:p>
        </p:txBody>
      </p:sp>
      <p:sp>
        <p:nvSpPr>
          <p:cNvPr id="22532" name="灯片编号占位符 3"/>
          <p:cNvSpPr>
            <a:spLocks noChangeArrowheads="1"/>
          </p:cNvSpPr>
          <p:nvPr/>
        </p:nvSpPr>
        <p:spPr bwMode="auto">
          <a:xfrm>
            <a:off x="179388" y="5405438"/>
            <a:ext cx="1439862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1200" b="1" i="1">
                <a:solidFill>
                  <a:schemeClr val="bg1"/>
                </a:solidFill>
                <a:latin typeface="微软雅黑" panose="020B0503020204020204" pitchFamily="34" charset="-122"/>
              </a:rPr>
              <a:t> </a:t>
            </a:r>
            <a:r>
              <a:rPr lang="zh-CN" altLang="zh-CN" sz="1800" b="1">
                <a:solidFill>
                  <a:schemeClr val="bg1"/>
                </a:solidFill>
              </a:rPr>
              <a:t>*</a:t>
            </a:r>
            <a:endParaRPr lang="zh-CN" altLang="zh-CN" sz="1200" b="1" i="1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22534" name="标题 4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20650"/>
            <a:ext cx="6174740" cy="647700"/>
          </a:xfrm>
        </p:spPr>
        <p:txBody>
          <a:bodyPr/>
          <a:lstStyle/>
          <a:p>
            <a:pPr algn="l" eaLnBrk="1" hangingPunct="1"/>
            <a:r>
              <a:rPr lang="en-US" altLang="zh-CN" sz="2200" b="1">
                <a:solidFill>
                  <a:schemeClr val="bg1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LearnSite</a:t>
            </a:r>
            <a:r>
              <a:rPr lang="zh-CN" altLang="en-US" sz="2200" b="1">
                <a:solidFill>
                  <a:schemeClr val="bg1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平台的特色应用——</a:t>
            </a:r>
            <a:r>
              <a:rPr lang="en-US" altLang="zh-CN" sz="2200" b="1">
                <a:solidFill>
                  <a:srgbClr val="FF66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python</a:t>
            </a:r>
            <a:r>
              <a:rPr lang="zh-CN" altLang="en-US" sz="2200" b="1">
                <a:solidFill>
                  <a:srgbClr val="FF66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拓展教学</a:t>
            </a:r>
            <a:endParaRPr lang="zh-CN" altLang="en-US" sz="2200" b="1">
              <a:solidFill>
                <a:srgbClr val="FF66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155" y="1034415"/>
            <a:ext cx="3829685" cy="36461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0900" y="1034415"/>
            <a:ext cx="4174490" cy="262636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693545" y="4822825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按步测评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083300" y="3945890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在线编写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矩形 2"/>
          <p:cNvSpPr>
            <a:spLocks noChangeArrowheads="1"/>
          </p:cNvSpPr>
          <p:nvPr/>
        </p:nvSpPr>
        <p:spPr bwMode="auto">
          <a:xfrm>
            <a:off x="0" y="5334000"/>
            <a:ext cx="9144000" cy="381000"/>
          </a:xfrm>
          <a:prstGeom prst="rect">
            <a:avLst/>
          </a:prstGeom>
          <a:gradFill rotWithShape="1">
            <a:gsLst>
              <a:gs pos="0">
                <a:srgbClr val="014C83"/>
              </a:gs>
              <a:gs pos="25999">
                <a:srgbClr val="014C83"/>
              </a:gs>
              <a:gs pos="79999">
                <a:srgbClr val="026DCE"/>
              </a:gs>
              <a:gs pos="100000">
                <a:srgbClr val="026DCE"/>
              </a:gs>
            </a:gsLst>
            <a:path path="rect">
              <a:fillToRect l="100000" t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</a:endParaRPr>
          </a:p>
        </p:txBody>
      </p:sp>
      <p:sp>
        <p:nvSpPr>
          <p:cNvPr id="6147" name="矩形 3"/>
          <p:cNvSpPr>
            <a:spLocks noChangeArrowheads="1"/>
          </p:cNvSpPr>
          <p:nvPr/>
        </p:nvSpPr>
        <p:spPr bwMode="auto">
          <a:xfrm>
            <a:off x="0" y="-17463"/>
            <a:ext cx="9144000" cy="787401"/>
          </a:xfrm>
          <a:prstGeom prst="rect">
            <a:avLst/>
          </a:prstGeom>
          <a:gradFill rotWithShape="1">
            <a:gsLst>
              <a:gs pos="0">
                <a:srgbClr val="0064C0"/>
              </a:gs>
              <a:gs pos="20999">
                <a:srgbClr val="0064C0"/>
              </a:gs>
              <a:gs pos="85999">
                <a:srgbClr val="014C83"/>
              </a:gs>
              <a:gs pos="100000">
                <a:srgbClr val="014C83"/>
              </a:gs>
            </a:gsLst>
            <a:path path="rect">
              <a:fillToRect l="100000" t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</a:endParaRPr>
          </a:p>
        </p:txBody>
      </p:sp>
      <p:sp>
        <p:nvSpPr>
          <p:cNvPr id="6148" name="灯片编号占位符 3"/>
          <p:cNvSpPr>
            <a:spLocks noChangeArrowheads="1"/>
          </p:cNvSpPr>
          <p:nvPr/>
        </p:nvSpPr>
        <p:spPr bwMode="auto">
          <a:xfrm>
            <a:off x="179388" y="5405438"/>
            <a:ext cx="1439862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1200" b="1" i="1">
                <a:solidFill>
                  <a:schemeClr val="bg1"/>
                </a:solidFill>
                <a:latin typeface="微软雅黑" panose="020B0503020204020204" pitchFamily="34" charset="-122"/>
              </a:rPr>
              <a:t> </a:t>
            </a:r>
            <a:endParaRPr lang="zh-CN" altLang="zh-CN" sz="1200" b="1" i="1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4103" name="组合 58"/>
          <p:cNvGrpSpPr/>
          <p:nvPr/>
        </p:nvGrpSpPr>
        <p:grpSpPr bwMode="auto">
          <a:xfrm>
            <a:off x="2987358" y="1273175"/>
            <a:ext cx="5203825" cy="406400"/>
            <a:chOff x="0" y="0"/>
            <a:chExt cx="5203007" cy="407256"/>
          </a:xfrm>
        </p:grpSpPr>
        <p:sp>
          <p:nvSpPr>
            <p:cNvPr id="6163" name="TextBox 24"/>
            <p:cNvSpPr>
              <a:spLocks noChangeArrowheads="1"/>
            </p:cNvSpPr>
            <p:nvPr/>
          </p:nvSpPr>
          <p:spPr bwMode="auto">
            <a:xfrm>
              <a:off x="0" y="7146"/>
              <a:ext cx="504483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000" b="1" i="1">
                  <a:solidFill>
                    <a:srgbClr val="0255A0"/>
                  </a:solidFill>
                  <a:latin typeface="华文细黑" panose="02010600040101010101" pitchFamily="2" charset="-122"/>
                  <a:sym typeface="华文细黑" panose="02010600040101010101" pitchFamily="2" charset="-122"/>
                </a:rPr>
                <a:t>1</a:t>
              </a:r>
              <a:endParaRPr lang="zh-CN" altLang="en-US" sz="2000" b="1" i="1">
                <a:solidFill>
                  <a:srgbClr val="0255A0"/>
                </a:solidFill>
                <a:latin typeface="华文细黑" panose="02010600040101010101" pitchFamily="2" charset="-122"/>
                <a:sym typeface="华文细黑" panose="02010600040101010101" pitchFamily="2" charset="-122"/>
              </a:endParaRPr>
            </a:p>
          </p:txBody>
        </p:sp>
        <p:sp>
          <p:nvSpPr>
            <p:cNvPr id="6164" name="TextBox 26"/>
            <p:cNvSpPr>
              <a:spLocks noChangeArrowheads="1"/>
            </p:cNvSpPr>
            <p:nvPr/>
          </p:nvSpPr>
          <p:spPr bwMode="auto">
            <a:xfrm>
              <a:off x="280192" y="0"/>
              <a:ext cx="4922815" cy="369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800" b="1" dirty="0">
                  <a:solidFill>
                    <a:srgbClr val="0255A0"/>
                  </a:solidFill>
                  <a:latin typeface="微软雅黑" panose="020B0503020204020204" pitchFamily="34" charset="-122"/>
                  <a:sym typeface="微软雅黑" panose="020B0503020204020204" pitchFamily="34" charset="-122"/>
                </a:rPr>
                <a:t>学生等待老师</a:t>
              </a:r>
              <a:r>
                <a:rPr lang="zh-CN" altLang="zh-CN" sz="1800" b="1" dirty="0">
                  <a:solidFill>
                    <a:srgbClr val="0255A0"/>
                  </a:solidFill>
                  <a:latin typeface="微软雅黑" panose="020B0503020204020204" pitchFamily="34" charset="-122"/>
                  <a:sym typeface="微软雅黑" panose="020B0503020204020204" pitchFamily="34" charset="-122"/>
                </a:rPr>
                <a:t>分发</a:t>
              </a:r>
              <a:r>
                <a:rPr lang="zh-CN" altLang="en-US" sz="1800" b="1" dirty="0">
                  <a:solidFill>
                    <a:srgbClr val="0255A0"/>
                  </a:solidFill>
                  <a:latin typeface="微软雅黑" panose="020B0503020204020204" pitchFamily="34" charset="-122"/>
                  <a:sym typeface="微软雅黑" panose="020B0503020204020204" pitchFamily="34" charset="-122"/>
                </a:rPr>
                <a:t>相关</a:t>
              </a:r>
              <a:r>
                <a:rPr lang="zh-CN" altLang="zh-CN" sz="1800" b="1" dirty="0">
                  <a:solidFill>
                    <a:srgbClr val="0255A0"/>
                  </a:solidFill>
                  <a:latin typeface="微软雅黑" panose="020B0503020204020204" pitchFamily="34" charset="-122"/>
                  <a:sym typeface="微软雅黑" panose="020B0503020204020204" pitchFamily="34" charset="-122"/>
                </a:rPr>
                <a:t>资料，消耗时间精力</a:t>
              </a:r>
              <a:endParaRPr lang="zh-CN" altLang="zh-CN" sz="1800" b="1" dirty="0">
                <a:solidFill>
                  <a:srgbClr val="0255A0"/>
                </a:solidFill>
                <a:latin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4106" name="组合 59"/>
          <p:cNvGrpSpPr/>
          <p:nvPr/>
        </p:nvGrpSpPr>
        <p:grpSpPr bwMode="auto">
          <a:xfrm>
            <a:off x="2987358" y="1744663"/>
            <a:ext cx="5267325" cy="400050"/>
            <a:chOff x="0" y="0"/>
            <a:chExt cx="5267300" cy="400110"/>
          </a:xfrm>
        </p:grpSpPr>
        <p:sp>
          <p:nvSpPr>
            <p:cNvPr id="6161" name="TextBox 24"/>
            <p:cNvSpPr>
              <a:spLocks noChangeArrowheads="1"/>
            </p:cNvSpPr>
            <p:nvPr/>
          </p:nvSpPr>
          <p:spPr bwMode="auto">
            <a:xfrm>
              <a:off x="0" y="0"/>
              <a:ext cx="69539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000" b="1" i="1">
                  <a:solidFill>
                    <a:srgbClr val="0255A0"/>
                  </a:solidFill>
                  <a:latin typeface="华文细黑" panose="02010600040101010101" pitchFamily="2" charset="-122"/>
                  <a:sym typeface="华文细黑" panose="02010600040101010101" pitchFamily="2" charset="-122"/>
                </a:rPr>
                <a:t>2</a:t>
              </a:r>
              <a:endParaRPr lang="zh-CN" altLang="en-US" sz="2000" b="1" i="1">
                <a:solidFill>
                  <a:srgbClr val="0255A0"/>
                </a:solidFill>
                <a:latin typeface="华文细黑" panose="02010600040101010101" pitchFamily="2" charset="-122"/>
                <a:sym typeface="华文细黑" panose="02010600040101010101" pitchFamily="2" charset="-122"/>
              </a:endParaRPr>
            </a:p>
          </p:txBody>
        </p:sp>
        <p:sp>
          <p:nvSpPr>
            <p:cNvPr id="6162" name="TextBox 26"/>
            <p:cNvSpPr>
              <a:spLocks noChangeArrowheads="1"/>
            </p:cNvSpPr>
            <p:nvPr/>
          </p:nvSpPr>
          <p:spPr bwMode="auto">
            <a:xfrm>
              <a:off x="344486" y="30167"/>
              <a:ext cx="4922814" cy="366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zh-CN" sz="1800" b="1">
                  <a:solidFill>
                    <a:srgbClr val="0255A0"/>
                  </a:solidFill>
                  <a:latin typeface="微软雅黑" panose="020B0503020204020204" pitchFamily="34" charset="-122"/>
                  <a:sym typeface="微软雅黑" panose="020B0503020204020204" pitchFamily="34" charset="-122"/>
                </a:rPr>
                <a:t>教学内容分散，不利于管理</a:t>
              </a:r>
              <a:endParaRPr lang="zh-CN" altLang="zh-CN" sz="1800" b="1">
                <a:solidFill>
                  <a:srgbClr val="0255A0"/>
                </a:solidFill>
                <a:latin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4109" name="组合 62"/>
          <p:cNvGrpSpPr/>
          <p:nvPr/>
        </p:nvGrpSpPr>
        <p:grpSpPr bwMode="auto">
          <a:xfrm>
            <a:off x="2987358" y="2241550"/>
            <a:ext cx="5627687" cy="400050"/>
            <a:chOff x="0" y="0"/>
            <a:chExt cx="5626775" cy="400112"/>
          </a:xfrm>
        </p:grpSpPr>
        <p:sp>
          <p:nvSpPr>
            <p:cNvPr id="6159" name="TextBox 24"/>
            <p:cNvSpPr>
              <a:spLocks noChangeArrowheads="1"/>
            </p:cNvSpPr>
            <p:nvPr/>
          </p:nvSpPr>
          <p:spPr bwMode="auto">
            <a:xfrm>
              <a:off x="0" y="2"/>
              <a:ext cx="69539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000" b="1" i="1">
                  <a:solidFill>
                    <a:srgbClr val="0255A0"/>
                  </a:solidFill>
                  <a:latin typeface="华文细黑" panose="02010600040101010101" pitchFamily="2" charset="-122"/>
                  <a:sym typeface="华文细黑" panose="02010600040101010101" pitchFamily="2" charset="-122"/>
                </a:rPr>
                <a:t>3</a:t>
              </a:r>
              <a:endParaRPr lang="zh-CN" altLang="en-US" sz="2000" b="1" i="1">
                <a:solidFill>
                  <a:srgbClr val="0255A0"/>
                </a:solidFill>
                <a:latin typeface="华文细黑" panose="02010600040101010101" pitchFamily="2" charset="-122"/>
                <a:sym typeface="华文细黑" panose="02010600040101010101" pitchFamily="2" charset="-122"/>
              </a:endParaRPr>
            </a:p>
          </p:txBody>
        </p:sp>
        <p:sp>
          <p:nvSpPr>
            <p:cNvPr id="6160" name="TextBox 26"/>
            <p:cNvSpPr>
              <a:spLocks noChangeArrowheads="1"/>
            </p:cNvSpPr>
            <p:nvPr/>
          </p:nvSpPr>
          <p:spPr bwMode="auto">
            <a:xfrm>
              <a:off x="350781" y="0"/>
              <a:ext cx="5275994" cy="366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</a:pPr>
              <a:r>
                <a:rPr lang="zh-CN" altLang="zh-CN" sz="1800" b="1" dirty="0">
                  <a:solidFill>
                    <a:srgbClr val="0255A0"/>
                  </a:solidFill>
                  <a:latin typeface="微软雅黑" panose="020B0503020204020204" pitchFamily="34" charset="-122"/>
                  <a:sym typeface="微软雅黑" panose="020B0503020204020204" pitchFamily="34" charset="-122"/>
                </a:rPr>
                <a:t>学生作品管理不方便，</a:t>
              </a:r>
              <a:r>
                <a:rPr lang="zh-CN" altLang="en-US" sz="1800" b="1" dirty="0">
                  <a:solidFill>
                    <a:srgbClr val="0255A0"/>
                  </a:solidFill>
                  <a:latin typeface="微软雅黑" panose="020B0503020204020204" pitchFamily="34" charset="-122"/>
                  <a:sym typeface="微软雅黑" panose="020B0503020204020204" pitchFamily="34" charset="-122"/>
                </a:rPr>
                <a:t>不能及时</a:t>
              </a:r>
              <a:r>
                <a:rPr lang="zh-CN" altLang="zh-CN" sz="1800" b="1" dirty="0">
                  <a:solidFill>
                    <a:srgbClr val="0255A0"/>
                  </a:solidFill>
                  <a:latin typeface="微软雅黑" panose="020B0503020204020204" pitchFamily="34" charset="-122"/>
                  <a:sym typeface="微软雅黑" panose="020B0503020204020204" pitchFamily="34" charset="-122"/>
                </a:rPr>
                <a:t>反馈</a:t>
              </a:r>
              <a:r>
                <a:rPr lang="zh-CN" altLang="en-US" sz="1800" b="1" dirty="0">
                  <a:solidFill>
                    <a:srgbClr val="0255A0"/>
                  </a:solidFill>
                  <a:latin typeface="微软雅黑" panose="020B0503020204020204" pitchFamily="34" charset="-122"/>
                  <a:sym typeface="微软雅黑" panose="020B0503020204020204" pitchFamily="34" charset="-122"/>
                </a:rPr>
                <a:t>和</a:t>
              </a:r>
              <a:r>
                <a:rPr lang="zh-CN" altLang="zh-CN" sz="1800" b="1" dirty="0">
                  <a:solidFill>
                    <a:srgbClr val="0255A0"/>
                  </a:solidFill>
                  <a:latin typeface="微软雅黑" panose="020B0503020204020204" pitchFamily="34" charset="-122"/>
                  <a:sym typeface="微软雅黑" panose="020B0503020204020204" pitchFamily="34" charset="-122"/>
                </a:rPr>
                <a:t>评价</a:t>
              </a:r>
              <a:endParaRPr lang="zh-CN" altLang="zh-CN" sz="1800" b="1" dirty="0">
                <a:solidFill>
                  <a:srgbClr val="0255A0"/>
                </a:solidFill>
                <a:latin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6154" name="Picture 25" descr="00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057275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13" name="组合 62"/>
          <p:cNvGrpSpPr/>
          <p:nvPr/>
        </p:nvGrpSpPr>
        <p:grpSpPr bwMode="auto">
          <a:xfrm>
            <a:off x="2992120" y="2765425"/>
            <a:ext cx="5627688" cy="400050"/>
            <a:chOff x="0" y="0"/>
            <a:chExt cx="5626775" cy="400112"/>
          </a:xfrm>
        </p:grpSpPr>
        <p:sp>
          <p:nvSpPr>
            <p:cNvPr id="6157" name="TextBox 24"/>
            <p:cNvSpPr>
              <a:spLocks noChangeArrowheads="1"/>
            </p:cNvSpPr>
            <p:nvPr/>
          </p:nvSpPr>
          <p:spPr bwMode="auto">
            <a:xfrm>
              <a:off x="0" y="2"/>
              <a:ext cx="69539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zh-CN" sz="2000" b="1" i="1">
                  <a:solidFill>
                    <a:srgbClr val="0255A0"/>
                  </a:solidFill>
                  <a:latin typeface="华文细黑" panose="02010600040101010101" pitchFamily="2" charset="-122"/>
                  <a:sym typeface="华文细黑" panose="02010600040101010101" pitchFamily="2" charset="-122"/>
                </a:rPr>
                <a:t>4</a:t>
              </a:r>
              <a:endParaRPr lang="zh-CN" altLang="zh-CN" sz="2000" b="1" i="1">
                <a:solidFill>
                  <a:srgbClr val="0255A0"/>
                </a:solidFill>
                <a:latin typeface="华文细黑" panose="02010600040101010101" pitchFamily="2" charset="-122"/>
                <a:sym typeface="华文细黑" panose="02010600040101010101" pitchFamily="2" charset="-122"/>
              </a:endParaRPr>
            </a:p>
          </p:txBody>
        </p:sp>
        <p:sp>
          <p:nvSpPr>
            <p:cNvPr id="6158" name="TextBox 26"/>
            <p:cNvSpPr>
              <a:spLocks noChangeArrowheads="1"/>
            </p:cNvSpPr>
            <p:nvPr/>
          </p:nvSpPr>
          <p:spPr bwMode="auto">
            <a:xfrm>
              <a:off x="350781" y="0"/>
              <a:ext cx="5275994" cy="3667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zh-CN" sz="1800" b="1" dirty="0">
                  <a:solidFill>
                    <a:srgbClr val="0255A0"/>
                  </a:solidFill>
                  <a:latin typeface="微软雅黑" panose="020B0503020204020204" pitchFamily="34" charset="-122"/>
                  <a:sym typeface="微软雅黑" panose="020B0503020204020204" pitchFamily="34" charset="-122"/>
                </a:rPr>
                <a:t>难以形成学生过程性</a:t>
              </a:r>
              <a:r>
                <a:rPr lang="zh-CN" altLang="en-US" sz="1800" b="1" dirty="0">
                  <a:solidFill>
                    <a:srgbClr val="0255A0"/>
                  </a:solidFill>
                  <a:latin typeface="微软雅黑" panose="020B0503020204020204" pitchFamily="34" charset="-122"/>
                  <a:sym typeface="微软雅黑" panose="020B0503020204020204" pitchFamily="34" charset="-122"/>
                </a:rPr>
                <a:t>学习</a:t>
              </a:r>
              <a:r>
                <a:rPr lang="zh-CN" altLang="zh-CN" sz="1800" b="1" dirty="0">
                  <a:solidFill>
                    <a:srgbClr val="0255A0"/>
                  </a:solidFill>
                  <a:latin typeface="微软雅黑" panose="020B0503020204020204" pitchFamily="34" charset="-122"/>
                  <a:sym typeface="微软雅黑" panose="020B0503020204020204" pitchFamily="34" charset="-122"/>
                </a:rPr>
                <a:t>资料</a:t>
              </a:r>
              <a:r>
                <a:rPr lang="zh-CN" altLang="en-US" sz="1800" b="1" dirty="0">
                  <a:solidFill>
                    <a:srgbClr val="0255A0"/>
                  </a:solidFill>
                  <a:latin typeface="微软雅黑" panose="020B0503020204020204" pitchFamily="34" charset="-122"/>
                  <a:sym typeface="微软雅黑" panose="020B0503020204020204" pitchFamily="34" charset="-122"/>
                </a:rPr>
                <a:t>的积累</a:t>
              </a:r>
              <a:endParaRPr lang="zh-CN" altLang="zh-CN" sz="1800" b="1" dirty="0">
                <a:solidFill>
                  <a:srgbClr val="0255A0"/>
                </a:solidFill>
                <a:latin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6156" name="Text Box 20"/>
          <p:cNvSpPr txBox="1">
            <a:spLocks noChangeArrowheads="1"/>
          </p:cNvSpPr>
          <p:nvPr/>
        </p:nvSpPr>
        <p:spPr bwMode="auto">
          <a:xfrm rot="20400000">
            <a:off x="6213231" y="3794919"/>
            <a:ext cx="26717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FF0000"/>
                </a:solidFill>
              </a:rPr>
              <a:t>不使用网上平台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grpSp>
        <p:nvGrpSpPr>
          <p:cNvPr id="22" name="组合 62"/>
          <p:cNvGrpSpPr/>
          <p:nvPr/>
        </p:nvGrpSpPr>
        <p:grpSpPr bwMode="auto">
          <a:xfrm>
            <a:off x="2992335" y="3300765"/>
            <a:ext cx="5627688" cy="400050"/>
            <a:chOff x="0" y="0"/>
            <a:chExt cx="5626775" cy="400112"/>
          </a:xfrm>
        </p:grpSpPr>
        <p:sp>
          <p:nvSpPr>
            <p:cNvPr id="23" name="TextBox 24"/>
            <p:cNvSpPr>
              <a:spLocks noChangeArrowheads="1"/>
            </p:cNvSpPr>
            <p:nvPr/>
          </p:nvSpPr>
          <p:spPr bwMode="auto">
            <a:xfrm>
              <a:off x="0" y="2"/>
              <a:ext cx="69539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000" b="1" i="1" dirty="0">
                  <a:solidFill>
                    <a:srgbClr val="0255A0"/>
                  </a:solidFill>
                  <a:latin typeface="华文细黑" panose="02010600040101010101" pitchFamily="2" charset="-122"/>
                  <a:sym typeface="华文细黑" panose="02010600040101010101" pitchFamily="2" charset="-122"/>
                </a:rPr>
                <a:t>5</a:t>
              </a:r>
              <a:endParaRPr lang="zh-CN" altLang="zh-CN" sz="2000" b="1" i="1" dirty="0">
                <a:solidFill>
                  <a:srgbClr val="0255A0"/>
                </a:solidFill>
                <a:latin typeface="华文细黑" panose="02010600040101010101" pitchFamily="2" charset="-122"/>
                <a:sym typeface="华文细黑" panose="02010600040101010101" pitchFamily="2" charset="-122"/>
              </a:endParaRPr>
            </a:p>
          </p:txBody>
        </p:sp>
        <p:sp>
          <p:nvSpPr>
            <p:cNvPr id="24" name="TextBox 26"/>
            <p:cNvSpPr>
              <a:spLocks noChangeArrowheads="1"/>
            </p:cNvSpPr>
            <p:nvPr/>
          </p:nvSpPr>
          <p:spPr bwMode="auto">
            <a:xfrm>
              <a:off x="350781" y="0"/>
              <a:ext cx="5275994" cy="3667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800" b="1" dirty="0">
                  <a:solidFill>
                    <a:srgbClr val="0255A0"/>
                  </a:solidFill>
                  <a:latin typeface="微软雅黑" panose="020B0503020204020204" pitchFamily="34" charset="-122"/>
                  <a:sym typeface="微软雅黑" panose="020B0503020204020204" pitchFamily="34" charset="-122"/>
                </a:rPr>
                <a:t>学生主动学习积极性差、自主学习能力相对较弱</a:t>
              </a:r>
              <a:endParaRPr lang="zh-CN" altLang="zh-CN" sz="1800" b="1" dirty="0">
                <a:solidFill>
                  <a:srgbClr val="0255A0"/>
                </a:solidFill>
                <a:latin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3411604" y="3763513"/>
            <a:ext cx="2604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255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ranklin Gothic Medium" panose="020B0603020102020204" pitchFamily="34" charset="0"/>
              </a:rPr>
              <a:t>……</a:t>
            </a:r>
            <a:endParaRPr lang="zh-CN" altLang="en-US" b="1" dirty="0">
              <a:solidFill>
                <a:srgbClr val="0255A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Franklin Gothic Medium" panose="020B06030201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矩形 2"/>
          <p:cNvSpPr>
            <a:spLocks noChangeArrowheads="1"/>
          </p:cNvSpPr>
          <p:nvPr/>
        </p:nvSpPr>
        <p:spPr bwMode="auto">
          <a:xfrm>
            <a:off x="0" y="5334000"/>
            <a:ext cx="9144000" cy="381000"/>
          </a:xfrm>
          <a:prstGeom prst="rect">
            <a:avLst/>
          </a:prstGeom>
          <a:gradFill rotWithShape="1">
            <a:gsLst>
              <a:gs pos="0">
                <a:srgbClr val="014C83"/>
              </a:gs>
              <a:gs pos="25999">
                <a:srgbClr val="014C83"/>
              </a:gs>
              <a:gs pos="79999">
                <a:srgbClr val="026DCE"/>
              </a:gs>
              <a:gs pos="100000">
                <a:srgbClr val="026DCE"/>
              </a:gs>
            </a:gsLst>
            <a:path path="rect">
              <a:fillToRect l="100000" t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</a:endParaRPr>
          </a:p>
        </p:txBody>
      </p:sp>
      <p:sp>
        <p:nvSpPr>
          <p:cNvPr id="8195" name="矩形 3"/>
          <p:cNvSpPr>
            <a:spLocks noChangeArrowheads="1"/>
          </p:cNvSpPr>
          <p:nvPr/>
        </p:nvSpPr>
        <p:spPr bwMode="auto">
          <a:xfrm>
            <a:off x="0" y="-17463"/>
            <a:ext cx="9144000" cy="787401"/>
          </a:xfrm>
          <a:prstGeom prst="rect">
            <a:avLst/>
          </a:prstGeom>
          <a:gradFill rotWithShape="1">
            <a:gsLst>
              <a:gs pos="0">
                <a:srgbClr val="0064C0"/>
              </a:gs>
              <a:gs pos="20999">
                <a:srgbClr val="0064C0"/>
              </a:gs>
              <a:gs pos="85999">
                <a:srgbClr val="014C83"/>
              </a:gs>
              <a:gs pos="100000">
                <a:srgbClr val="014C83"/>
              </a:gs>
            </a:gsLst>
            <a:path path="rect">
              <a:fillToRect l="100000" t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</a:endParaRPr>
          </a:p>
        </p:txBody>
      </p:sp>
      <p:sp>
        <p:nvSpPr>
          <p:cNvPr id="8196" name="灯片编号占位符 3"/>
          <p:cNvSpPr>
            <a:spLocks noChangeArrowheads="1"/>
          </p:cNvSpPr>
          <p:nvPr/>
        </p:nvSpPr>
        <p:spPr bwMode="auto">
          <a:xfrm>
            <a:off x="179388" y="5405438"/>
            <a:ext cx="1439862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1200" b="1" i="1">
                <a:solidFill>
                  <a:schemeClr val="bg1"/>
                </a:solidFill>
                <a:latin typeface="微软雅黑" panose="020B0503020204020204" pitchFamily="34" charset="-122"/>
              </a:rPr>
              <a:t> </a:t>
            </a:r>
            <a:endParaRPr lang="zh-CN" altLang="zh-CN" sz="1200" b="1" i="1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8198" name="矩形 4"/>
          <p:cNvSpPr>
            <a:spLocks noChangeArrowheads="1"/>
          </p:cNvSpPr>
          <p:nvPr/>
        </p:nvSpPr>
        <p:spPr bwMode="auto">
          <a:xfrm>
            <a:off x="3132138" y="1162050"/>
            <a:ext cx="5184775" cy="687388"/>
          </a:xfrm>
          <a:prstGeom prst="rect">
            <a:avLst/>
          </a:prstGeom>
          <a:solidFill>
            <a:srgbClr val="0072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chemeClr val="bg1"/>
                </a:solidFill>
              </a:rPr>
              <a:t>使用平台</a:t>
            </a:r>
            <a:endParaRPr lang="zh-CN" altLang="zh-CN" sz="2800" b="1" dirty="0">
              <a:solidFill>
                <a:schemeClr val="bg1"/>
              </a:solidFill>
            </a:endParaRPr>
          </a:p>
        </p:txBody>
      </p:sp>
      <p:grpSp>
        <p:nvGrpSpPr>
          <p:cNvPr id="6151" name="组合 58"/>
          <p:cNvGrpSpPr/>
          <p:nvPr/>
        </p:nvGrpSpPr>
        <p:grpSpPr bwMode="auto">
          <a:xfrm>
            <a:off x="2982913" y="2092325"/>
            <a:ext cx="5909386" cy="400050"/>
            <a:chOff x="0" y="0"/>
            <a:chExt cx="5909359" cy="400110"/>
          </a:xfrm>
        </p:grpSpPr>
        <p:sp>
          <p:nvSpPr>
            <p:cNvPr id="8213" name="TextBox 24"/>
            <p:cNvSpPr>
              <a:spLocks noChangeArrowheads="1"/>
            </p:cNvSpPr>
            <p:nvPr/>
          </p:nvSpPr>
          <p:spPr bwMode="auto">
            <a:xfrm>
              <a:off x="0" y="0"/>
              <a:ext cx="504483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000" b="1" i="1">
                  <a:solidFill>
                    <a:srgbClr val="0255A0"/>
                  </a:solidFill>
                  <a:latin typeface="华文细黑" panose="02010600040101010101" pitchFamily="2" charset="-122"/>
                  <a:sym typeface="华文细黑" panose="02010600040101010101" pitchFamily="2" charset="-122"/>
                </a:rPr>
                <a:t>1</a:t>
              </a:r>
              <a:endParaRPr lang="zh-CN" altLang="en-US" sz="2000" b="1" i="1">
                <a:solidFill>
                  <a:srgbClr val="0255A0"/>
                </a:solidFill>
                <a:latin typeface="华文细黑" panose="02010600040101010101" pitchFamily="2" charset="-122"/>
                <a:sym typeface="华文细黑" panose="02010600040101010101" pitchFamily="2" charset="-122"/>
              </a:endParaRPr>
            </a:p>
          </p:txBody>
        </p:sp>
        <p:sp>
          <p:nvSpPr>
            <p:cNvPr id="8214" name="TextBox 26"/>
            <p:cNvSpPr>
              <a:spLocks noChangeArrowheads="1"/>
            </p:cNvSpPr>
            <p:nvPr/>
          </p:nvSpPr>
          <p:spPr bwMode="auto">
            <a:xfrm>
              <a:off x="344486" y="0"/>
              <a:ext cx="5564873" cy="368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</a:pPr>
              <a:r>
                <a:rPr lang="zh-CN" altLang="en-US" sz="1800" b="1" dirty="0">
                  <a:solidFill>
                    <a:srgbClr val="0255A0"/>
                  </a:solidFill>
                  <a:latin typeface="微软雅黑" panose="020B0503020204020204" pitchFamily="34" charset="-122"/>
                  <a:sym typeface="微软雅黑" panose="020B0503020204020204" pitchFamily="34" charset="-122"/>
                </a:rPr>
                <a:t>改善存在的教学现状，提高课堂效率</a:t>
              </a:r>
              <a:endParaRPr lang="zh-CN" altLang="en-US" sz="1800" b="1" dirty="0">
                <a:solidFill>
                  <a:srgbClr val="0255A0"/>
                </a:solidFill>
                <a:latin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6157" name="组合 62"/>
          <p:cNvGrpSpPr/>
          <p:nvPr/>
        </p:nvGrpSpPr>
        <p:grpSpPr bwMode="auto">
          <a:xfrm>
            <a:off x="2982913" y="2569480"/>
            <a:ext cx="5627687" cy="400050"/>
            <a:chOff x="0" y="0"/>
            <a:chExt cx="5626775" cy="400112"/>
          </a:xfrm>
        </p:grpSpPr>
        <p:sp>
          <p:nvSpPr>
            <p:cNvPr id="8209" name="TextBox 24"/>
            <p:cNvSpPr>
              <a:spLocks noChangeArrowheads="1"/>
            </p:cNvSpPr>
            <p:nvPr/>
          </p:nvSpPr>
          <p:spPr bwMode="auto">
            <a:xfrm>
              <a:off x="0" y="2"/>
              <a:ext cx="69539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000" b="1" i="1" dirty="0">
                  <a:solidFill>
                    <a:srgbClr val="0255A0"/>
                  </a:solidFill>
                  <a:latin typeface="华文细黑" panose="02010600040101010101" pitchFamily="2" charset="-122"/>
                  <a:sym typeface="华文细黑" panose="02010600040101010101" pitchFamily="2" charset="-122"/>
                </a:rPr>
                <a:t>2</a:t>
              </a:r>
              <a:endParaRPr lang="zh-CN" altLang="en-US" sz="2000" b="1" i="1" dirty="0">
                <a:solidFill>
                  <a:srgbClr val="0255A0"/>
                </a:solidFill>
                <a:latin typeface="华文细黑" panose="02010600040101010101" pitchFamily="2" charset="-122"/>
                <a:sym typeface="华文细黑" panose="02010600040101010101" pitchFamily="2" charset="-122"/>
              </a:endParaRPr>
            </a:p>
          </p:txBody>
        </p:sp>
        <p:sp>
          <p:nvSpPr>
            <p:cNvPr id="8210" name="TextBox 26"/>
            <p:cNvSpPr>
              <a:spLocks noChangeArrowheads="1"/>
            </p:cNvSpPr>
            <p:nvPr/>
          </p:nvSpPr>
          <p:spPr bwMode="auto">
            <a:xfrm>
              <a:off x="350781" y="0"/>
              <a:ext cx="5275994" cy="366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800" b="1" dirty="0">
                  <a:solidFill>
                    <a:srgbClr val="0255A0"/>
                  </a:solidFill>
                  <a:latin typeface="微软雅黑" panose="020B0503020204020204" pitchFamily="34" charset="-122"/>
                  <a:sym typeface="微软雅黑" panose="020B0503020204020204" pitchFamily="34" charset="-122"/>
                </a:rPr>
                <a:t>轮回教学，减轻备课负担</a:t>
              </a:r>
              <a:endParaRPr lang="zh-CN" altLang="en-US" sz="1800" b="1" dirty="0">
                <a:solidFill>
                  <a:srgbClr val="0255A0"/>
                </a:solidFill>
                <a:latin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6160" name="组合 65"/>
          <p:cNvGrpSpPr/>
          <p:nvPr/>
        </p:nvGrpSpPr>
        <p:grpSpPr bwMode="auto">
          <a:xfrm>
            <a:off x="2982913" y="3066368"/>
            <a:ext cx="5267325" cy="400050"/>
            <a:chOff x="0" y="0"/>
            <a:chExt cx="5267300" cy="400110"/>
          </a:xfrm>
        </p:grpSpPr>
        <p:sp>
          <p:nvSpPr>
            <p:cNvPr id="8207" name="TextBox 24"/>
            <p:cNvSpPr>
              <a:spLocks noChangeArrowheads="1"/>
            </p:cNvSpPr>
            <p:nvPr/>
          </p:nvSpPr>
          <p:spPr bwMode="auto">
            <a:xfrm>
              <a:off x="0" y="0"/>
              <a:ext cx="69539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000" b="1" i="1" dirty="0">
                  <a:solidFill>
                    <a:srgbClr val="0255A0"/>
                  </a:solidFill>
                  <a:latin typeface="华文细黑" panose="02010600040101010101" pitchFamily="2" charset="-122"/>
                  <a:sym typeface="华文细黑" panose="02010600040101010101" pitchFamily="2" charset="-122"/>
                </a:rPr>
                <a:t>3</a:t>
              </a:r>
              <a:endParaRPr lang="zh-CN" altLang="en-US" sz="2000" b="1" i="1" dirty="0">
                <a:solidFill>
                  <a:srgbClr val="0255A0"/>
                </a:solidFill>
                <a:latin typeface="华文细黑" panose="02010600040101010101" pitchFamily="2" charset="-122"/>
                <a:sym typeface="华文细黑" panose="02010600040101010101" pitchFamily="2" charset="-122"/>
              </a:endParaRPr>
            </a:p>
          </p:txBody>
        </p:sp>
        <p:sp>
          <p:nvSpPr>
            <p:cNvPr id="8208" name="TextBox 26"/>
            <p:cNvSpPr>
              <a:spLocks noChangeArrowheads="1"/>
            </p:cNvSpPr>
            <p:nvPr/>
          </p:nvSpPr>
          <p:spPr bwMode="auto">
            <a:xfrm>
              <a:off x="344486" y="30167"/>
              <a:ext cx="4922814" cy="366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800" b="1" dirty="0">
                  <a:solidFill>
                    <a:srgbClr val="0255A0"/>
                  </a:solidFill>
                  <a:latin typeface="微软雅黑" panose="020B0503020204020204" pitchFamily="34" charset="-122"/>
                  <a:sym typeface="微软雅黑" panose="020B0503020204020204" pitchFamily="34" charset="-122"/>
                </a:rPr>
                <a:t>提高学生数字化环境下的自主学习能力</a:t>
              </a:r>
              <a:endParaRPr lang="zh-CN" altLang="en-US" sz="1800" b="1" dirty="0">
                <a:solidFill>
                  <a:srgbClr val="0255A0"/>
                </a:solidFill>
                <a:latin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6163" name="组合 68"/>
          <p:cNvGrpSpPr/>
          <p:nvPr/>
        </p:nvGrpSpPr>
        <p:grpSpPr bwMode="auto">
          <a:xfrm>
            <a:off x="2982913" y="3563255"/>
            <a:ext cx="5627687" cy="400050"/>
            <a:chOff x="0" y="0"/>
            <a:chExt cx="5267300" cy="400110"/>
          </a:xfrm>
        </p:grpSpPr>
        <p:sp>
          <p:nvSpPr>
            <p:cNvPr id="8205" name="TextBox 24"/>
            <p:cNvSpPr>
              <a:spLocks noChangeArrowheads="1"/>
            </p:cNvSpPr>
            <p:nvPr/>
          </p:nvSpPr>
          <p:spPr bwMode="auto">
            <a:xfrm>
              <a:off x="0" y="0"/>
              <a:ext cx="69539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000" b="1" i="1" dirty="0">
                  <a:solidFill>
                    <a:srgbClr val="0255A0"/>
                  </a:solidFill>
                  <a:latin typeface="华文细黑" panose="02010600040101010101" pitchFamily="2" charset="-122"/>
                  <a:sym typeface="华文细黑" panose="02010600040101010101" pitchFamily="2" charset="-122"/>
                </a:rPr>
                <a:t>4</a:t>
              </a:r>
              <a:endParaRPr lang="zh-CN" altLang="en-US" sz="2000" b="1" i="1" dirty="0">
                <a:solidFill>
                  <a:srgbClr val="0255A0"/>
                </a:solidFill>
                <a:latin typeface="华文细黑" panose="02010600040101010101" pitchFamily="2" charset="-122"/>
                <a:sym typeface="华文细黑" panose="02010600040101010101" pitchFamily="2" charset="-122"/>
              </a:endParaRPr>
            </a:p>
          </p:txBody>
        </p:sp>
        <p:sp>
          <p:nvSpPr>
            <p:cNvPr id="8206" name="TextBox 26"/>
            <p:cNvSpPr>
              <a:spLocks noChangeArrowheads="1"/>
            </p:cNvSpPr>
            <p:nvPr/>
          </p:nvSpPr>
          <p:spPr bwMode="auto">
            <a:xfrm>
              <a:off x="344715" y="30167"/>
              <a:ext cx="4922585" cy="366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800" b="1" dirty="0">
                  <a:solidFill>
                    <a:srgbClr val="0255A0"/>
                  </a:solidFill>
                  <a:latin typeface="微软雅黑" panose="020B0503020204020204" pitchFamily="34" charset="-122"/>
                  <a:sym typeface="微软雅黑" panose="020B0503020204020204" pitchFamily="34" charset="-122"/>
                </a:rPr>
                <a:t>留下教与学的轨迹，体现教与学的方式方法</a:t>
              </a:r>
              <a:endParaRPr lang="zh-CN" altLang="zh-CN" sz="1800" b="1" dirty="0">
                <a:solidFill>
                  <a:srgbClr val="0255A0"/>
                </a:solidFill>
                <a:latin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8204" name="Picture 25" descr="00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057275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组合 68"/>
          <p:cNvGrpSpPr/>
          <p:nvPr/>
        </p:nvGrpSpPr>
        <p:grpSpPr bwMode="auto">
          <a:xfrm>
            <a:off x="2976593" y="4041560"/>
            <a:ext cx="5627687" cy="400050"/>
            <a:chOff x="0" y="0"/>
            <a:chExt cx="5267300" cy="400110"/>
          </a:xfrm>
        </p:grpSpPr>
        <p:sp>
          <p:nvSpPr>
            <p:cNvPr id="24" name="TextBox 24"/>
            <p:cNvSpPr>
              <a:spLocks noChangeArrowheads="1"/>
            </p:cNvSpPr>
            <p:nvPr/>
          </p:nvSpPr>
          <p:spPr bwMode="auto">
            <a:xfrm>
              <a:off x="0" y="0"/>
              <a:ext cx="69539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2000" b="1" i="1" dirty="0">
                <a:solidFill>
                  <a:srgbClr val="0255A0"/>
                </a:solidFill>
                <a:latin typeface="华文细黑" panose="02010600040101010101" pitchFamily="2" charset="-122"/>
                <a:sym typeface="华文细黑" panose="02010600040101010101" pitchFamily="2" charset="-122"/>
              </a:endParaRPr>
            </a:p>
          </p:txBody>
        </p:sp>
        <p:sp>
          <p:nvSpPr>
            <p:cNvPr id="25" name="TextBox 26"/>
            <p:cNvSpPr>
              <a:spLocks noChangeArrowheads="1"/>
            </p:cNvSpPr>
            <p:nvPr/>
          </p:nvSpPr>
          <p:spPr bwMode="auto">
            <a:xfrm>
              <a:off x="344715" y="30167"/>
              <a:ext cx="4922585" cy="366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800" b="1" dirty="0">
                  <a:solidFill>
                    <a:srgbClr val="0255A0"/>
                  </a:solidFill>
                  <a:latin typeface="微软雅黑" panose="020B0503020204020204" pitchFamily="34" charset="-122"/>
                  <a:sym typeface="微软雅黑" panose="020B0503020204020204" pitchFamily="34" charset="-122"/>
                </a:rPr>
                <a:t>……</a:t>
              </a:r>
              <a:endParaRPr lang="zh-CN" altLang="zh-CN" sz="1800" b="1" dirty="0">
                <a:solidFill>
                  <a:srgbClr val="0255A0"/>
                </a:solidFill>
                <a:latin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矩形 2"/>
          <p:cNvSpPr>
            <a:spLocks noChangeArrowheads="1"/>
          </p:cNvSpPr>
          <p:nvPr/>
        </p:nvSpPr>
        <p:spPr bwMode="auto">
          <a:xfrm>
            <a:off x="0" y="5334000"/>
            <a:ext cx="9144000" cy="381000"/>
          </a:xfrm>
          <a:prstGeom prst="rect">
            <a:avLst/>
          </a:prstGeom>
          <a:gradFill rotWithShape="1">
            <a:gsLst>
              <a:gs pos="0">
                <a:srgbClr val="014C83"/>
              </a:gs>
              <a:gs pos="25999">
                <a:srgbClr val="014C83"/>
              </a:gs>
              <a:gs pos="79999">
                <a:srgbClr val="026DCE"/>
              </a:gs>
              <a:gs pos="100000">
                <a:srgbClr val="026DCE"/>
              </a:gs>
            </a:gsLst>
            <a:path path="rect">
              <a:fillToRect l="100000" t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</a:endParaRPr>
          </a:p>
        </p:txBody>
      </p:sp>
      <p:sp>
        <p:nvSpPr>
          <p:cNvPr id="10243" name="矩形 3"/>
          <p:cNvSpPr>
            <a:spLocks noChangeArrowheads="1"/>
          </p:cNvSpPr>
          <p:nvPr/>
        </p:nvSpPr>
        <p:spPr bwMode="auto">
          <a:xfrm>
            <a:off x="0" y="-17463"/>
            <a:ext cx="9144000" cy="787401"/>
          </a:xfrm>
          <a:prstGeom prst="rect">
            <a:avLst/>
          </a:prstGeom>
          <a:gradFill rotWithShape="1">
            <a:gsLst>
              <a:gs pos="0">
                <a:srgbClr val="0064C0"/>
              </a:gs>
              <a:gs pos="20999">
                <a:srgbClr val="0064C0"/>
              </a:gs>
              <a:gs pos="85999">
                <a:srgbClr val="014C83"/>
              </a:gs>
              <a:gs pos="100000">
                <a:srgbClr val="014C83"/>
              </a:gs>
            </a:gsLst>
            <a:path path="rect">
              <a:fillToRect l="100000" t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</a:endParaRPr>
          </a:p>
        </p:txBody>
      </p:sp>
      <p:sp>
        <p:nvSpPr>
          <p:cNvPr id="10246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293688" y="122238"/>
            <a:ext cx="5832475" cy="647700"/>
          </a:xfrm>
        </p:spPr>
        <p:txBody>
          <a:bodyPr/>
          <a:lstStyle/>
          <a:p>
            <a:pPr algn="l" eaLnBrk="1" hangingPunct="1"/>
            <a:r>
              <a:rPr lang="zh-CN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用平台</a:t>
            </a:r>
            <a:r>
              <a:rPr lang="en-US" altLang="zh-CN" sz="2200" b="1" dirty="0">
                <a:solidFill>
                  <a:schemeClr val="bg1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——</a:t>
            </a:r>
            <a:r>
              <a:rPr lang="en-US" altLang="zh-CN" sz="2200" b="1" dirty="0" err="1">
                <a:solidFill>
                  <a:schemeClr val="bg1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LearnSite</a:t>
            </a:r>
            <a:r>
              <a:rPr lang="zh-CN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平台为例</a:t>
            </a:r>
            <a:endParaRPr lang="zh-CN" altLang="en-US" dirty="0"/>
          </a:p>
        </p:txBody>
      </p:sp>
      <p:grpSp>
        <p:nvGrpSpPr>
          <p:cNvPr id="8199" name="Group 7"/>
          <p:cNvGrpSpPr/>
          <p:nvPr/>
        </p:nvGrpSpPr>
        <p:grpSpPr bwMode="auto">
          <a:xfrm>
            <a:off x="1260475" y="985838"/>
            <a:ext cx="6264275" cy="4248150"/>
            <a:chOff x="0" y="0"/>
            <a:chExt cx="6264696" cy="4248472"/>
          </a:xfrm>
        </p:grpSpPr>
        <p:sp>
          <p:nvSpPr>
            <p:cNvPr id="10248" name="Oval 8"/>
            <p:cNvSpPr>
              <a:spLocks noChangeArrowheads="1"/>
            </p:cNvSpPr>
            <p:nvPr/>
          </p:nvSpPr>
          <p:spPr bwMode="auto">
            <a:xfrm>
              <a:off x="2404456" y="1840008"/>
              <a:ext cx="1455782" cy="1526731"/>
            </a:xfrm>
            <a:prstGeom prst="ellipse">
              <a:avLst/>
            </a:prstGeom>
            <a:solidFill>
              <a:srgbClr val="002E57"/>
            </a:solidFill>
            <a:ln w="25400">
              <a:solidFill>
                <a:srgbClr val="FFFFFF"/>
              </a:solidFill>
              <a:rou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0249" name="Rectangle 9"/>
            <p:cNvSpPr>
              <a:spLocks noChangeArrowheads="1"/>
            </p:cNvSpPr>
            <p:nvPr/>
          </p:nvSpPr>
          <p:spPr bwMode="auto">
            <a:xfrm>
              <a:off x="2617650" y="2063593"/>
              <a:ext cx="1029394" cy="1079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4130" tIns="24130" rIns="24130" bIns="2413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zh-CN" altLang="en-US" sz="1900">
                  <a:solidFill>
                    <a:srgbClr val="FFFFFF"/>
                  </a:solidFill>
                </a:rPr>
                <a:t>学科</a:t>
              </a:r>
              <a:endParaRPr lang="en-US" altLang="zh-CN" sz="1900">
                <a:solidFill>
                  <a:srgbClr val="FFFFFF"/>
                </a:solidFill>
              </a:endParaRPr>
            </a:p>
            <a:p>
              <a:pPr algn="ctr"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zh-CN" altLang="en-US" sz="1900">
                  <a:solidFill>
                    <a:srgbClr val="FFFFFF"/>
                  </a:solidFill>
                </a:rPr>
                <a:t>平台</a:t>
              </a:r>
              <a:endParaRPr lang="zh-CN" altLang="en-US" sz="1900">
                <a:solidFill>
                  <a:srgbClr val="FFFFFF"/>
                </a:solidFill>
              </a:endParaRPr>
            </a:p>
          </p:txBody>
        </p:sp>
        <p:sp>
          <p:nvSpPr>
            <p:cNvPr id="10250" name="AutoShape 10"/>
            <p:cNvSpPr>
              <a:spLocks noChangeArrowheads="1"/>
            </p:cNvSpPr>
            <p:nvPr/>
          </p:nvSpPr>
          <p:spPr bwMode="auto">
            <a:xfrm rot="-5400000">
              <a:off x="3008128" y="1379955"/>
              <a:ext cx="248438" cy="465416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2467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0251" name="Rectangle 11"/>
            <p:cNvSpPr>
              <a:spLocks noChangeArrowheads="1"/>
            </p:cNvSpPr>
            <p:nvPr/>
          </p:nvSpPr>
          <p:spPr bwMode="auto">
            <a:xfrm rot="-5400000">
              <a:off x="3045389" y="1510300"/>
              <a:ext cx="173907" cy="27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endParaRPr lang="zh-CN" altLang="zh-CN" sz="1500">
                <a:solidFill>
                  <a:srgbClr val="FFFFFF"/>
                </a:solidFill>
              </a:endParaRPr>
            </a:p>
          </p:txBody>
        </p:sp>
        <p:sp>
          <p:nvSpPr>
            <p:cNvPr id="10252" name="Oval 12"/>
            <p:cNvSpPr>
              <a:spLocks noChangeArrowheads="1"/>
            </p:cNvSpPr>
            <p:nvPr/>
          </p:nvSpPr>
          <p:spPr bwMode="auto">
            <a:xfrm>
              <a:off x="2447911" y="2384"/>
              <a:ext cx="1368872" cy="1368872"/>
            </a:xfrm>
            <a:prstGeom prst="ellipse">
              <a:avLst/>
            </a:prstGeom>
            <a:solidFill>
              <a:srgbClr val="24673E"/>
            </a:solidFill>
            <a:ln w="25400">
              <a:solidFill>
                <a:srgbClr val="FFFFFF"/>
              </a:solidFill>
              <a:rou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0253" name="Rectangle 13"/>
            <p:cNvSpPr>
              <a:spLocks noChangeArrowheads="1"/>
            </p:cNvSpPr>
            <p:nvPr/>
          </p:nvSpPr>
          <p:spPr bwMode="auto">
            <a:xfrm>
              <a:off x="2648378" y="202851"/>
              <a:ext cx="967938" cy="967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4130" tIns="24130" rIns="24130" bIns="2413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zh-CN" altLang="en-US" sz="1900">
                  <a:solidFill>
                    <a:srgbClr val="FFFFFF"/>
                  </a:solidFill>
                </a:rPr>
                <a:t>系统</a:t>
              </a:r>
              <a:endParaRPr lang="en-US" altLang="zh-CN" sz="1900">
                <a:solidFill>
                  <a:srgbClr val="FFFFFF"/>
                </a:solidFill>
              </a:endParaRPr>
            </a:p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zh-CN" altLang="en-US" sz="1900">
                  <a:solidFill>
                    <a:srgbClr val="FFFFFF"/>
                  </a:solidFill>
                </a:rPr>
                <a:t>管理</a:t>
              </a:r>
              <a:endParaRPr lang="zh-CN" altLang="en-US" sz="1900">
                <a:solidFill>
                  <a:srgbClr val="FFFFFF"/>
                </a:solidFill>
              </a:endParaRPr>
            </a:p>
          </p:txBody>
        </p:sp>
        <p:sp>
          <p:nvSpPr>
            <p:cNvPr id="10254" name="AutoShape 14"/>
            <p:cNvSpPr>
              <a:spLocks noChangeArrowheads="1"/>
            </p:cNvSpPr>
            <p:nvPr/>
          </p:nvSpPr>
          <p:spPr bwMode="auto">
            <a:xfrm rot="1800000">
              <a:off x="3846861" y="2859050"/>
              <a:ext cx="262785" cy="465416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2A82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0255" name="Rectangle 15"/>
            <p:cNvSpPr>
              <a:spLocks noChangeArrowheads="1"/>
            </p:cNvSpPr>
            <p:nvPr/>
          </p:nvSpPr>
          <p:spPr bwMode="auto">
            <a:xfrm rot="1800000">
              <a:off x="3852142" y="2932424"/>
              <a:ext cx="183950" cy="27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endParaRPr lang="zh-CN" altLang="zh-CN" sz="1500">
                <a:solidFill>
                  <a:srgbClr val="FFFFFF"/>
                </a:solidFill>
              </a:endParaRPr>
            </a:p>
          </p:txBody>
        </p:sp>
        <p:sp>
          <p:nvSpPr>
            <p:cNvPr id="10256" name="Oval 16"/>
            <p:cNvSpPr>
              <a:spLocks noChangeArrowheads="1"/>
            </p:cNvSpPr>
            <p:nvPr/>
          </p:nvSpPr>
          <p:spPr bwMode="auto">
            <a:xfrm>
              <a:off x="4107695" y="2877214"/>
              <a:ext cx="1368872" cy="1368872"/>
            </a:xfrm>
            <a:prstGeom prst="ellipse">
              <a:avLst/>
            </a:prstGeom>
            <a:solidFill>
              <a:srgbClr val="2A827B"/>
            </a:solidFill>
            <a:ln w="25400">
              <a:solidFill>
                <a:srgbClr val="FFFFFF"/>
              </a:solidFill>
              <a:rou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0257" name="Rectangle 17"/>
            <p:cNvSpPr>
              <a:spLocks noChangeArrowheads="1"/>
            </p:cNvSpPr>
            <p:nvPr/>
          </p:nvSpPr>
          <p:spPr bwMode="auto">
            <a:xfrm>
              <a:off x="4308162" y="3077681"/>
              <a:ext cx="967938" cy="967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4130" tIns="24130" rIns="24130" bIns="2413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zh-CN" altLang="en-US" sz="1900">
                  <a:solidFill>
                    <a:srgbClr val="FFFFFF"/>
                  </a:solidFill>
                </a:rPr>
                <a:t>教师</a:t>
              </a:r>
              <a:endParaRPr lang="en-US" altLang="zh-CN" sz="1900">
                <a:solidFill>
                  <a:srgbClr val="FFFFFF"/>
                </a:solidFill>
              </a:endParaRPr>
            </a:p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zh-CN" altLang="en-US" sz="1900">
                  <a:solidFill>
                    <a:srgbClr val="FFFFFF"/>
                  </a:solidFill>
                </a:rPr>
                <a:t>应用</a:t>
              </a:r>
              <a:endParaRPr lang="zh-CN" altLang="en-US" sz="1900">
                <a:solidFill>
                  <a:srgbClr val="FFFFFF"/>
                </a:solidFill>
              </a:endParaRPr>
            </a:p>
          </p:txBody>
        </p:sp>
        <p:sp>
          <p:nvSpPr>
            <p:cNvPr id="10258" name="AutoShape 18"/>
            <p:cNvSpPr>
              <a:spLocks noChangeArrowheads="1"/>
            </p:cNvSpPr>
            <p:nvPr/>
          </p:nvSpPr>
          <p:spPr bwMode="auto">
            <a:xfrm rot="9000000">
              <a:off x="2155048" y="2859050"/>
              <a:ext cx="262785" cy="465416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326D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0259" name="Rectangle 19"/>
            <p:cNvSpPr>
              <a:spLocks noChangeArrowheads="1"/>
            </p:cNvSpPr>
            <p:nvPr/>
          </p:nvSpPr>
          <p:spPr bwMode="auto">
            <a:xfrm rot="-1800000">
              <a:off x="2228602" y="2932424"/>
              <a:ext cx="183950" cy="27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endParaRPr lang="zh-CN" altLang="zh-CN" sz="1500">
                <a:solidFill>
                  <a:srgbClr val="FFFFFF"/>
                </a:solidFill>
              </a:endParaRPr>
            </a:p>
          </p:txBody>
        </p:sp>
        <p:sp>
          <p:nvSpPr>
            <p:cNvPr id="10260" name="Oval 20"/>
            <p:cNvSpPr>
              <a:spLocks noChangeArrowheads="1"/>
            </p:cNvSpPr>
            <p:nvPr/>
          </p:nvSpPr>
          <p:spPr bwMode="auto">
            <a:xfrm>
              <a:off x="788127" y="2877214"/>
              <a:ext cx="1368872" cy="1368872"/>
            </a:xfrm>
            <a:prstGeom prst="ellipse">
              <a:avLst/>
            </a:prstGeom>
            <a:solidFill>
              <a:srgbClr val="326D9F"/>
            </a:solidFill>
            <a:ln w="25400">
              <a:solidFill>
                <a:srgbClr val="FFFFFF"/>
              </a:solidFill>
              <a:rou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0261" name="Rectangle 21"/>
            <p:cNvSpPr>
              <a:spLocks noChangeArrowheads="1"/>
            </p:cNvSpPr>
            <p:nvPr/>
          </p:nvSpPr>
          <p:spPr bwMode="auto">
            <a:xfrm>
              <a:off x="988594" y="3077681"/>
              <a:ext cx="967938" cy="967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4130" tIns="24130" rIns="24130" bIns="2413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zh-CN" altLang="en-US" sz="1900">
                  <a:solidFill>
                    <a:srgbClr val="FFFFFF"/>
                  </a:solidFill>
                </a:rPr>
                <a:t>学生</a:t>
              </a:r>
              <a:endParaRPr lang="en-US" altLang="zh-CN" sz="1900">
                <a:solidFill>
                  <a:srgbClr val="FFFFFF"/>
                </a:solidFill>
              </a:endParaRPr>
            </a:p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zh-CN" altLang="en-US" sz="1900">
                  <a:solidFill>
                    <a:srgbClr val="FFFFFF"/>
                  </a:solidFill>
                </a:rPr>
                <a:t>应用</a:t>
              </a:r>
              <a:endParaRPr lang="zh-CN" altLang="en-US" sz="1900">
                <a:solidFill>
                  <a:srgbClr val="FFFFFF"/>
                </a:solidFill>
              </a:endParaRPr>
            </a:p>
          </p:txBody>
        </p:sp>
      </p:grpSp>
      <p:sp>
        <p:nvSpPr>
          <p:cNvPr id="22" name="标题 1"/>
          <p:cNvSpPr txBox="1">
            <a:spLocks noChangeArrowheads="1"/>
          </p:cNvSpPr>
          <p:nvPr/>
        </p:nvSpPr>
        <p:spPr bwMode="auto">
          <a:xfrm>
            <a:off x="3464270" y="5196754"/>
            <a:ext cx="2135906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  <a:sym typeface="Franklin Gothic Medium" panose="020B06030201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9pPr>
          </a:lstStyle>
          <a:p>
            <a:pPr algn="l" eaLnBrk="1" hangingPunct="1"/>
            <a:r>
              <a:rPr lang="zh-CN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平台架构组成</a:t>
            </a:r>
            <a:endParaRPr lang="zh-CN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矩形 2"/>
          <p:cNvSpPr>
            <a:spLocks noChangeArrowheads="1"/>
          </p:cNvSpPr>
          <p:nvPr/>
        </p:nvSpPr>
        <p:spPr bwMode="auto">
          <a:xfrm>
            <a:off x="0" y="5334000"/>
            <a:ext cx="9144000" cy="381000"/>
          </a:xfrm>
          <a:prstGeom prst="rect">
            <a:avLst/>
          </a:prstGeom>
          <a:gradFill rotWithShape="1">
            <a:gsLst>
              <a:gs pos="0">
                <a:srgbClr val="014C83"/>
              </a:gs>
              <a:gs pos="25999">
                <a:srgbClr val="014C83"/>
              </a:gs>
              <a:gs pos="79999">
                <a:srgbClr val="026DCE"/>
              </a:gs>
              <a:gs pos="100000">
                <a:srgbClr val="026DCE"/>
              </a:gs>
            </a:gsLst>
            <a:path path="rect">
              <a:fillToRect l="100000" t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</a:endParaRPr>
          </a:p>
        </p:txBody>
      </p:sp>
      <p:sp>
        <p:nvSpPr>
          <p:cNvPr id="11267" name="矩形 3"/>
          <p:cNvSpPr>
            <a:spLocks noChangeArrowheads="1"/>
          </p:cNvSpPr>
          <p:nvPr/>
        </p:nvSpPr>
        <p:spPr bwMode="auto">
          <a:xfrm>
            <a:off x="0" y="-17463"/>
            <a:ext cx="9144000" cy="787401"/>
          </a:xfrm>
          <a:prstGeom prst="rect">
            <a:avLst/>
          </a:prstGeom>
          <a:gradFill rotWithShape="1">
            <a:gsLst>
              <a:gs pos="0">
                <a:srgbClr val="0064C0"/>
              </a:gs>
              <a:gs pos="20999">
                <a:srgbClr val="0064C0"/>
              </a:gs>
              <a:gs pos="85999">
                <a:srgbClr val="014C83"/>
              </a:gs>
              <a:gs pos="100000">
                <a:srgbClr val="014C83"/>
              </a:gs>
            </a:gsLst>
            <a:path path="rect">
              <a:fillToRect l="100000" t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</a:endParaRPr>
          </a:p>
        </p:txBody>
      </p:sp>
      <p:sp>
        <p:nvSpPr>
          <p:cNvPr id="8" name="标题 1"/>
          <p:cNvSpPr txBox="1">
            <a:spLocks noChangeArrowheads="1"/>
          </p:cNvSpPr>
          <p:nvPr/>
        </p:nvSpPr>
        <p:spPr bwMode="auto">
          <a:xfrm>
            <a:off x="293688" y="122238"/>
            <a:ext cx="58324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  <a:sym typeface="Franklin Gothic Medium" panose="020B06030201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9pPr>
          </a:lstStyle>
          <a:p>
            <a:pPr algn="l" eaLnBrk="1" hangingPunct="1"/>
            <a:r>
              <a:rPr lang="zh-CN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用平台</a:t>
            </a:r>
            <a:r>
              <a:rPr lang="en-US" altLang="zh-CN" sz="2200" b="1" dirty="0">
                <a:solidFill>
                  <a:schemeClr val="bg1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——</a:t>
            </a:r>
            <a:r>
              <a:rPr lang="en-US" altLang="zh-CN" sz="2200" b="1" dirty="0" err="1">
                <a:solidFill>
                  <a:schemeClr val="bg1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LearnSite</a:t>
            </a:r>
            <a:r>
              <a:rPr lang="zh-CN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平台为例</a:t>
            </a:r>
            <a:endParaRPr lang="zh-CN" altLang="en-US" dirty="0"/>
          </a:p>
        </p:txBody>
      </p:sp>
      <p:sp>
        <p:nvSpPr>
          <p:cNvPr id="9" name="标题 1"/>
          <p:cNvSpPr txBox="1">
            <a:spLocks noChangeArrowheads="1"/>
          </p:cNvSpPr>
          <p:nvPr/>
        </p:nvSpPr>
        <p:spPr bwMode="auto">
          <a:xfrm>
            <a:off x="3464270" y="5196754"/>
            <a:ext cx="2135906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  <a:sym typeface="Franklin Gothic Medium" panose="020B06030201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9pPr>
          </a:lstStyle>
          <a:p>
            <a:pPr algn="l" eaLnBrk="1" hangingPunct="1"/>
            <a:r>
              <a:rPr lang="zh-CN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平台架构组成</a:t>
            </a:r>
            <a:endParaRPr lang="zh-CN" altLang="en-US" dirty="0"/>
          </a:p>
        </p:txBody>
      </p:sp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1331595" y="878205"/>
            <a:ext cx="5835650" cy="43478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矩形 2"/>
          <p:cNvSpPr>
            <a:spLocks noChangeArrowheads="1"/>
          </p:cNvSpPr>
          <p:nvPr/>
        </p:nvSpPr>
        <p:spPr bwMode="auto">
          <a:xfrm>
            <a:off x="0" y="5334000"/>
            <a:ext cx="9144000" cy="381000"/>
          </a:xfrm>
          <a:prstGeom prst="rect">
            <a:avLst/>
          </a:prstGeom>
          <a:gradFill rotWithShape="1">
            <a:gsLst>
              <a:gs pos="0">
                <a:srgbClr val="014C83"/>
              </a:gs>
              <a:gs pos="25999">
                <a:srgbClr val="014C83"/>
              </a:gs>
              <a:gs pos="79999">
                <a:srgbClr val="026DCE"/>
              </a:gs>
              <a:gs pos="100000">
                <a:srgbClr val="026DCE"/>
              </a:gs>
            </a:gsLst>
            <a:path path="rect">
              <a:fillToRect l="100000" t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C000"/>
              </a:solidFill>
            </a:endParaRPr>
          </a:p>
        </p:txBody>
      </p:sp>
      <p:sp>
        <p:nvSpPr>
          <p:cNvPr id="12294" name="矩形 3"/>
          <p:cNvSpPr>
            <a:spLocks noChangeArrowheads="1"/>
          </p:cNvSpPr>
          <p:nvPr/>
        </p:nvSpPr>
        <p:spPr bwMode="auto">
          <a:xfrm>
            <a:off x="0" y="-17463"/>
            <a:ext cx="9144000" cy="787401"/>
          </a:xfrm>
          <a:prstGeom prst="rect">
            <a:avLst/>
          </a:prstGeom>
          <a:gradFill rotWithShape="1">
            <a:gsLst>
              <a:gs pos="0">
                <a:srgbClr val="0064C0"/>
              </a:gs>
              <a:gs pos="20999">
                <a:srgbClr val="0064C0"/>
              </a:gs>
              <a:gs pos="85999">
                <a:srgbClr val="014C83"/>
              </a:gs>
              <a:gs pos="100000">
                <a:srgbClr val="014C83"/>
              </a:gs>
            </a:gsLst>
            <a:path path="rect">
              <a:fillToRect l="100000" t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C000"/>
              </a:solidFill>
            </a:endParaRPr>
          </a:p>
        </p:txBody>
      </p:sp>
      <p:sp>
        <p:nvSpPr>
          <p:cNvPr id="12295" name="灯片编号占位符 3"/>
          <p:cNvSpPr>
            <a:spLocks noChangeArrowheads="1"/>
          </p:cNvSpPr>
          <p:nvPr/>
        </p:nvSpPr>
        <p:spPr bwMode="auto">
          <a:xfrm>
            <a:off x="179388" y="5405438"/>
            <a:ext cx="1439862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1200" b="1" i="1">
                <a:solidFill>
                  <a:srgbClr val="FFC000"/>
                </a:solidFill>
                <a:latin typeface="微软雅黑" panose="020B0503020204020204" pitchFamily="34" charset="-122"/>
              </a:rPr>
              <a:t> </a:t>
            </a:r>
            <a:r>
              <a:rPr lang="zh-CN" altLang="zh-CN" sz="1800" b="1">
                <a:solidFill>
                  <a:srgbClr val="FFC000"/>
                </a:solidFill>
              </a:rPr>
              <a:t>*</a:t>
            </a:r>
            <a:endParaRPr lang="zh-CN" altLang="zh-CN" sz="1200" b="1" i="1">
              <a:solidFill>
                <a:srgbClr val="FFC000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12" name="Group 7"/>
          <p:cNvGrpSpPr/>
          <p:nvPr/>
        </p:nvGrpSpPr>
        <p:grpSpPr bwMode="auto">
          <a:xfrm>
            <a:off x="1260475" y="985838"/>
            <a:ext cx="6264275" cy="4248150"/>
            <a:chOff x="0" y="0"/>
            <a:chExt cx="6264696" cy="4248472"/>
          </a:xfrm>
        </p:grpSpPr>
        <p:sp>
          <p:nvSpPr>
            <p:cNvPr id="13" name="Oval 8"/>
            <p:cNvSpPr>
              <a:spLocks noChangeArrowheads="1"/>
            </p:cNvSpPr>
            <p:nvPr/>
          </p:nvSpPr>
          <p:spPr bwMode="auto">
            <a:xfrm>
              <a:off x="2404456" y="1840008"/>
              <a:ext cx="1455782" cy="1526731"/>
            </a:xfrm>
            <a:prstGeom prst="ellipse">
              <a:avLst/>
            </a:prstGeom>
            <a:solidFill>
              <a:srgbClr val="002E57"/>
            </a:solidFill>
            <a:ln w="25400">
              <a:solidFill>
                <a:srgbClr val="FFFFFF"/>
              </a:solidFill>
              <a:rou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2617650" y="2063593"/>
              <a:ext cx="1029394" cy="1079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4130" tIns="24130" rIns="24130" bIns="2413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zh-CN" altLang="en-US" sz="1900" dirty="0">
                  <a:solidFill>
                    <a:srgbClr val="FFFFFF"/>
                  </a:solidFill>
                </a:rPr>
                <a:t>平台</a:t>
              </a:r>
              <a:endParaRPr lang="en-US" altLang="zh-CN" sz="1900" dirty="0">
                <a:solidFill>
                  <a:srgbClr val="FFFFFF"/>
                </a:solidFill>
              </a:endParaRPr>
            </a:p>
            <a:p>
              <a:pPr algn="ctr"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zh-CN" altLang="en-US" sz="1900" dirty="0">
                  <a:solidFill>
                    <a:srgbClr val="FFFFFF"/>
                  </a:solidFill>
                </a:rPr>
                <a:t>应用</a:t>
              </a:r>
              <a:endParaRPr lang="zh-CN" altLang="en-US" sz="1900" dirty="0">
                <a:solidFill>
                  <a:srgbClr val="FFFFFF"/>
                </a:solidFill>
              </a:endParaRPr>
            </a:p>
          </p:txBody>
        </p:sp>
        <p:sp>
          <p:nvSpPr>
            <p:cNvPr id="15" name="AutoShape 10"/>
            <p:cNvSpPr>
              <a:spLocks noChangeArrowheads="1"/>
            </p:cNvSpPr>
            <p:nvPr/>
          </p:nvSpPr>
          <p:spPr bwMode="auto">
            <a:xfrm rot="-5400000">
              <a:off x="3008128" y="1379955"/>
              <a:ext cx="248438" cy="465416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2467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 rot="-5400000">
              <a:off x="3045389" y="1510300"/>
              <a:ext cx="173907" cy="27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endParaRPr lang="zh-CN" altLang="zh-CN" sz="1500">
                <a:solidFill>
                  <a:srgbClr val="FFFFFF"/>
                </a:solidFill>
              </a:endParaRPr>
            </a:p>
          </p:txBody>
        </p:sp>
        <p:sp>
          <p:nvSpPr>
            <p:cNvPr id="17" name="Oval 12"/>
            <p:cNvSpPr>
              <a:spLocks noChangeArrowheads="1"/>
            </p:cNvSpPr>
            <p:nvPr/>
          </p:nvSpPr>
          <p:spPr bwMode="auto">
            <a:xfrm>
              <a:off x="2447911" y="2384"/>
              <a:ext cx="1368872" cy="1368872"/>
            </a:xfrm>
            <a:prstGeom prst="ellipse">
              <a:avLst/>
            </a:prstGeom>
            <a:solidFill>
              <a:srgbClr val="24673E"/>
            </a:solidFill>
            <a:ln w="25400">
              <a:solidFill>
                <a:srgbClr val="FFFFFF"/>
              </a:solidFill>
              <a:rou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2648378" y="202851"/>
              <a:ext cx="967938" cy="967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4130" tIns="24130" rIns="24130" bIns="2413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zh-CN" altLang="en-US" sz="1900" dirty="0">
                  <a:solidFill>
                    <a:srgbClr val="FFFFFF"/>
                  </a:solidFill>
                </a:rPr>
                <a:t>基础</a:t>
              </a:r>
              <a:endParaRPr lang="en-US" altLang="zh-CN" sz="1900" dirty="0">
                <a:solidFill>
                  <a:srgbClr val="FFFFFF"/>
                </a:solidFill>
              </a:endParaRPr>
            </a:p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zh-CN" altLang="en-US" sz="1900" dirty="0">
                  <a:solidFill>
                    <a:srgbClr val="FFFFFF"/>
                  </a:solidFill>
                </a:rPr>
                <a:t>应用</a:t>
              </a:r>
              <a:endParaRPr lang="zh-CN" altLang="en-US" sz="1900" dirty="0">
                <a:solidFill>
                  <a:srgbClr val="FFFFFF"/>
                </a:solidFill>
              </a:endParaRPr>
            </a:p>
          </p:txBody>
        </p:sp>
        <p:sp>
          <p:nvSpPr>
            <p:cNvPr id="19" name="AutoShape 14"/>
            <p:cNvSpPr>
              <a:spLocks noChangeArrowheads="1"/>
            </p:cNvSpPr>
            <p:nvPr/>
          </p:nvSpPr>
          <p:spPr bwMode="auto">
            <a:xfrm rot="1800000">
              <a:off x="3846861" y="2859050"/>
              <a:ext cx="262785" cy="465416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2A82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 rot="1800000">
              <a:off x="3852142" y="2932424"/>
              <a:ext cx="183950" cy="27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endParaRPr lang="zh-CN" altLang="zh-CN" sz="1500">
                <a:solidFill>
                  <a:srgbClr val="FFFFFF"/>
                </a:solidFill>
              </a:endParaRPr>
            </a:p>
          </p:txBody>
        </p:sp>
        <p:sp>
          <p:nvSpPr>
            <p:cNvPr id="21" name="Oval 16"/>
            <p:cNvSpPr>
              <a:spLocks noChangeArrowheads="1"/>
            </p:cNvSpPr>
            <p:nvPr/>
          </p:nvSpPr>
          <p:spPr bwMode="auto">
            <a:xfrm>
              <a:off x="4107695" y="2877214"/>
              <a:ext cx="1368872" cy="1368872"/>
            </a:xfrm>
            <a:prstGeom prst="ellipse">
              <a:avLst/>
            </a:prstGeom>
            <a:solidFill>
              <a:srgbClr val="2A827B"/>
            </a:solidFill>
            <a:ln w="25400">
              <a:solidFill>
                <a:srgbClr val="FFFFFF"/>
              </a:solidFill>
              <a:rou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22" name="Rectangle 17"/>
            <p:cNvSpPr>
              <a:spLocks noChangeArrowheads="1"/>
            </p:cNvSpPr>
            <p:nvPr/>
          </p:nvSpPr>
          <p:spPr bwMode="auto">
            <a:xfrm>
              <a:off x="4308162" y="3077681"/>
              <a:ext cx="967938" cy="967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4130" tIns="24130" rIns="24130" bIns="2413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zh-CN" altLang="en-US" sz="1900" dirty="0">
                  <a:solidFill>
                    <a:srgbClr val="FFFFFF"/>
                  </a:solidFill>
                </a:rPr>
                <a:t>实践</a:t>
              </a:r>
              <a:endParaRPr lang="en-US" altLang="zh-CN" sz="1900" dirty="0">
                <a:solidFill>
                  <a:srgbClr val="FFFFFF"/>
                </a:solidFill>
              </a:endParaRPr>
            </a:p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zh-CN" altLang="en-US" sz="1900" dirty="0">
                  <a:solidFill>
                    <a:srgbClr val="FFFFFF"/>
                  </a:solidFill>
                </a:rPr>
                <a:t>应用</a:t>
              </a:r>
              <a:endParaRPr lang="zh-CN" altLang="en-US" sz="1900" dirty="0">
                <a:solidFill>
                  <a:srgbClr val="FFFFFF"/>
                </a:solidFill>
              </a:endParaRPr>
            </a:p>
          </p:txBody>
        </p:sp>
        <p:sp>
          <p:nvSpPr>
            <p:cNvPr id="23" name="AutoShape 18"/>
            <p:cNvSpPr>
              <a:spLocks noChangeArrowheads="1"/>
            </p:cNvSpPr>
            <p:nvPr/>
          </p:nvSpPr>
          <p:spPr bwMode="auto">
            <a:xfrm rot="9000000">
              <a:off x="2155048" y="2859050"/>
              <a:ext cx="262785" cy="465416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326D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24" name="Rectangle 19"/>
            <p:cNvSpPr>
              <a:spLocks noChangeArrowheads="1"/>
            </p:cNvSpPr>
            <p:nvPr/>
          </p:nvSpPr>
          <p:spPr bwMode="auto">
            <a:xfrm rot="-1800000">
              <a:off x="2228602" y="2932424"/>
              <a:ext cx="183950" cy="27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endParaRPr lang="zh-CN" altLang="zh-CN" sz="1500">
                <a:solidFill>
                  <a:srgbClr val="FFFFFF"/>
                </a:solidFill>
              </a:endParaRPr>
            </a:p>
          </p:txBody>
        </p:sp>
        <p:sp>
          <p:nvSpPr>
            <p:cNvPr id="25" name="Oval 20"/>
            <p:cNvSpPr>
              <a:spLocks noChangeArrowheads="1"/>
            </p:cNvSpPr>
            <p:nvPr/>
          </p:nvSpPr>
          <p:spPr bwMode="auto">
            <a:xfrm>
              <a:off x="788127" y="2877214"/>
              <a:ext cx="1368872" cy="1368872"/>
            </a:xfrm>
            <a:prstGeom prst="ellipse">
              <a:avLst/>
            </a:prstGeom>
            <a:solidFill>
              <a:srgbClr val="326D9F"/>
            </a:solidFill>
            <a:ln w="25400">
              <a:solidFill>
                <a:srgbClr val="FFFFFF"/>
              </a:solidFill>
              <a:rou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26" name="Rectangle 21"/>
            <p:cNvSpPr>
              <a:spLocks noChangeArrowheads="1"/>
            </p:cNvSpPr>
            <p:nvPr/>
          </p:nvSpPr>
          <p:spPr bwMode="auto">
            <a:xfrm>
              <a:off x="988594" y="3077681"/>
              <a:ext cx="967938" cy="967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4130" tIns="24130" rIns="24130" bIns="2413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sym typeface="Franklin Gothic Medium" panose="020B060302010202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zh-CN" altLang="en-US" sz="1900" dirty="0">
                  <a:solidFill>
                    <a:srgbClr val="FFFFFF"/>
                  </a:solidFill>
                </a:rPr>
                <a:t>特色</a:t>
              </a:r>
              <a:endParaRPr lang="en-US" altLang="zh-CN" sz="1900" dirty="0">
                <a:solidFill>
                  <a:srgbClr val="FFFFFF"/>
                </a:solidFill>
              </a:endParaRPr>
            </a:p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zh-CN" altLang="en-US" sz="1900" dirty="0">
                  <a:solidFill>
                    <a:srgbClr val="FFFFFF"/>
                  </a:solidFill>
                </a:rPr>
                <a:t>应用</a:t>
              </a:r>
              <a:endParaRPr lang="zh-CN" altLang="en-US" sz="1900" dirty="0">
                <a:solidFill>
                  <a:srgbClr val="FFFFFF"/>
                </a:solidFill>
              </a:endParaRPr>
            </a:p>
          </p:txBody>
        </p:sp>
      </p:grpSp>
      <p:sp>
        <p:nvSpPr>
          <p:cNvPr id="27" name="标题 1"/>
          <p:cNvSpPr txBox="1">
            <a:spLocks noChangeArrowheads="1"/>
          </p:cNvSpPr>
          <p:nvPr/>
        </p:nvSpPr>
        <p:spPr bwMode="auto">
          <a:xfrm>
            <a:off x="293688" y="122238"/>
            <a:ext cx="58324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  <a:sym typeface="Franklin Gothic Medium" panose="020B06030201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9pPr>
          </a:lstStyle>
          <a:p>
            <a:pPr algn="l" eaLnBrk="1" hangingPunct="1"/>
            <a:r>
              <a:rPr lang="en-US" altLang="zh-CN" sz="2200" b="1" dirty="0" err="1">
                <a:solidFill>
                  <a:schemeClr val="bg1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LearnSite</a:t>
            </a:r>
            <a:r>
              <a:rPr lang="zh-CN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平台应用</a:t>
            </a:r>
            <a:endParaRPr lang="zh-CN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矩形 2"/>
          <p:cNvSpPr>
            <a:spLocks noChangeArrowheads="1"/>
          </p:cNvSpPr>
          <p:nvPr/>
        </p:nvSpPr>
        <p:spPr bwMode="auto">
          <a:xfrm>
            <a:off x="0" y="5334000"/>
            <a:ext cx="9144000" cy="381000"/>
          </a:xfrm>
          <a:prstGeom prst="rect">
            <a:avLst/>
          </a:prstGeom>
          <a:gradFill rotWithShape="1">
            <a:gsLst>
              <a:gs pos="0">
                <a:srgbClr val="014C83"/>
              </a:gs>
              <a:gs pos="25999">
                <a:srgbClr val="014C83"/>
              </a:gs>
              <a:gs pos="79999">
                <a:srgbClr val="026DCE"/>
              </a:gs>
              <a:gs pos="100000">
                <a:srgbClr val="026DCE"/>
              </a:gs>
            </a:gsLst>
            <a:path path="rect">
              <a:fillToRect l="100000" t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</a:endParaRPr>
          </a:p>
        </p:txBody>
      </p:sp>
      <p:sp>
        <p:nvSpPr>
          <p:cNvPr id="13315" name="矩形 3"/>
          <p:cNvSpPr>
            <a:spLocks noChangeArrowheads="1"/>
          </p:cNvSpPr>
          <p:nvPr/>
        </p:nvSpPr>
        <p:spPr bwMode="auto">
          <a:xfrm>
            <a:off x="0" y="-17463"/>
            <a:ext cx="9144000" cy="787401"/>
          </a:xfrm>
          <a:prstGeom prst="rect">
            <a:avLst/>
          </a:prstGeom>
          <a:gradFill rotWithShape="1">
            <a:gsLst>
              <a:gs pos="0">
                <a:srgbClr val="0064C0"/>
              </a:gs>
              <a:gs pos="20999">
                <a:srgbClr val="0064C0"/>
              </a:gs>
              <a:gs pos="85999">
                <a:srgbClr val="014C83"/>
              </a:gs>
              <a:gs pos="100000">
                <a:srgbClr val="014C83"/>
              </a:gs>
            </a:gsLst>
            <a:path path="rect">
              <a:fillToRect l="100000" t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</a:endParaRPr>
          </a:p>
        </p:txBody>
      </p:sp>
      <p:sp>
        <p:nvSpPr>
          <p:cNvPr id="13316" name="灯片编号占位符 3"/>
          <p:cNvSpPr>
            <a:spLocks noChangeArrowheads="1"/>
          </p:cNvSpPr>
          <p:nvPr/>
        </p:nvSpPr>
        <p:spPr bwMode="auto">
          <a:xfrm>
            <a:off x="179388" y="5405438"/>
            <a:ext cx="1439862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1200" b="1" i="1">
                <a:solidFill>
                  <a:schemeClr val="bg1"/>
                </a:solidFill>
                <a:latin typeface="微软雅黑" panose="020B0503020204020204" pitchFamily="34" charset="-122"/>
              </a:rPr>
              <a:t> </a:t>
            </a:r>
            <a:r>
              <a:rPr lang="zh-CN" altLang="zh-CN" sz="1800" b="1">
                <a:solidFill>
                  <a:schemeClr val="bg1"/>
                </a:solidFill>
              </a:rPr>
              <a:t>*</a:t>
            </a:r>
            <a:endParaRPr lang="zh-CN" altLang="zh-CN" sz="1200" b="1" i="1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3318" name="矩形 4"/>
          <p:cNvSpPr>
            <a:spLocks noChangeArrowheads="1"/>
          </p:cNvSpPr>
          <p:nvPr/>
        </p:nvSpPr>
        <p:spPr bwMode="auto">
          <a:xfrm>
            <a:off x="2124075" y="2570163"/>
            <a:ext cx="7019925" cy="1871662"/>
          </a:xfrm>
          <a:prstGeom prst="rect">
            <a:avLst/>
          </a:prstGeom>
          <a:solidFill>
            <a:srgbClr val="0072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chemeClr val="bg1"/>
                </a:solidFill>
                <a:latin typeface="方正粗宋简体" pitchFamily="2" charset="-122"/>
                <a:ea typeface="方正粗宋简体" pitchFamily="2" charset="-122"/>
                <a:sym typeface="方正粗宋简体" pitchFamily="2" charset="-122"/>
              </a:rPr>
              <a:t>基本应用</a:t>
            </a:r>
            <a:endParaRPr lang="zh-CN" altLang="en-US" sz="2800" dirty="0">
              <a:solidFill>
                <a:schemeClr val="bg1"/>
              </a:solidFill>
              <a:latin typeface="方正粗宋简体" pitchFamily="2" charset="-122"/>
              <a:ea typeface="方正粗宋简体" pitchFamily="2" charset="-122"/>
              <a:sym typeface="方正粗宋简体" pitchFamily="2" charset="-122"/>
            </a:endParaRPr>
          </a:p>
        </p:txBody>
      </p:sp>
      <p:pic>
        <p:nvPicPr>
          <p:cNvPr id="13320" name="Picture 6" descr="00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5838"/>
            <a:ext cx="212407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2"/>
          <p:cNvSpPr>
            <a:spLocks noChangeArrowheads="1"/>
          </p:cNvSpPr>
          <p:nvPr/>
        </p:nvSpPr>
        <p:spPr bwMode="auto">
          <a:xfrm>
            <a:off x="0" y="5334000"/>
            <a:ext cx="9144000" cy="381000"/>
          </a:xfrm>
          <a:prstGeom prst="rect">
            <a:avLst/>
          </a:prstGeom>
          <a:gradFill rotWithShape="1">
            <a:gsLst>
              <a:gs pos="0">
                <a:srgbClr val="014C83"/>
              </a:gs>
              <a:gs pos="25999">
                <a:srgbClr val="014C83"/>
              </a:gs>
              <a:gs pos="79999">
                <a:srgbClr val="026DCE"/>
              </a:gs>
              <a:gs pos="100000">
                <a:srgbClr val="026DCE"/>
              </a:gs>
            </a:gsLst>
            <a:path path="rect">
              <a:fillToRect l="100000" t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</a:endParaRPr>
          </a:p>
        </p:txBody>
      </p:sp>
      <p:sp>
        <p:nvSpPr>
          <p:cNvPr id="14339" name="矩形 3"/>
          <p:cNvSpPr>
            <a:spLocks noChangeArrowheads="1"/>
          </p:cNvSpPr>
          <p:nvPr/>
        </p:nvSpPr>
        <p:spPr bwMode="auto">
          <a:xfrm>
            <a:off x="0" y="-17463"/>
            <a:ext cx="9144000" cy="787401"/>
          </a:xfrm>
          <a:prstGeom prst="rect">
            <a:avLst/>
          </a:prstGeom>
          <a:gradFill rotWithShape="1">
            <a:gsLst>
              <a:gs pos="0">
                <a:srgbClr val="0064C0"/>
              </a:gs>
              <a:gs pos="20999">
                <a:srgbClr val="0064C0"/>
              </a:gs>
              <a:gs pos="85999">
                <a:srgbClr val="014C83"/>
              </a:gs>
              <a:gs pos="100000">
                <a:srgbClr val="014C83"/>
              </a:gs>
            </a:gsLst>
            <a:path path="rect">
              <a:fillToRect l="100000" t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</a:endParaRPr>
          </a:p>
        </p:txBody>
      </p:sp>
      <p:sp>
        <p:nvSpPr>
          <p:cNvPr id="14340" name="灯片编号占位符 3"/>
          <p:cNvSpPr>
            <a:spLocks noChangeArrowheads="1"/>
          </p:cNvSpPr>
          <p:nvPr/>
        </p:nvSpPr>
        <p:spPr bwMode="auto">
          <a:xfrm>
            <a:off x="179388" y="5405438"/>
            <a:ext cx="1439862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1200" b="1" i="1">
                <a:solidFill>
                  <a:schemeClr val="bg1"/>
                </a:solidFill>
                <a:latin typeface="微软雅黑" panose="020B0503020204020204" pitchFamily="34" charset="-122"/>
              </a:rPr>
              <a:t> </a:t>
            </a:r>
            <a:r>
              <a:rPr lang="zh-CN" altLang="zh-CN" sz="1800" b="1">
                <a:solidFill>
                  <a:schemeClr val="bg1"/>
                </a:solidFill>
              </a:rPr>
              <a:t>*</a:t>
            </a:r>
            <a:endParaRPr lang="zh-CN" altLang="zh-CN" sz="1200" b="1" i="1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84138"/>
            <a:ext cx="1258888" cy="576262"/>
          </a:xfrm>
          <a:prstGeom prst="rect">
            <a:avLst/>
          </a:pr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标题 4"/>
          <p:cNvSpPr>
            <a:spLocks noGrp="1" noChangeArrowheads="1"/>
          </p:cNvSpPr>
          <p:nvPr>
            <p:ph type="title" idx="4294967295"/>
          </p:nvPr>
        </p:nvSpPr>
        <p:spPr>
          <a:xfrm>
            <a:off x="293688" y="122238"/>
            <a:ext cx="5832475" cy="647700"/>
          </a:xfrm>
        </p:spPr>
        <p:txBody>
          <a:bodyPr/>
          <a:lstStyle/>
          <a:p>
            <a:pPr algn="l" eaLnBrk="1" hangingPunct="1"/>
            <a:r>
              <a:rPr lang="en-US" altLang="zh-CN" sz="2200" b="1">
                <a:solidFill>
                  <a:schemeClr val="bg1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zh-CN" altLang="en-US" sz="2200" b="1">
                <a:solidFill>
                  <a:schemeClr val="bg1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教师</a:t>
            </a: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学案</a:t>
            </a:r>
            <a:r>
              <a:rPr lang="zh-CN" altLang="en-US" sz="2200" b="1">
                <a:solidFill>
                  <a:schemeClr val="bg1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管理介绍</a:t>
            </a:r>
            <a:endParaRPr lang="zh-CN" altLang="en-US"/>
          </a:p>
        </p:txBody>
      </p:sp>
      <p:sp>
        <p:nvSpPr>
          <p:cNvPr id="14343" name="文本框 5"/>
          <p:cNvSpPr>
            <a:spLocks noChangeArrowheads="1"/>
          </p:cNvSpPr>
          <p:nvPr/>
        </p:nvSpPr>
        <p:spPr bwMode="auto">
          <a:xfrm>
            <a:off x="684213" y="769938"/>
            <a:ext cx="45370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Franklin Gothic Medium" panose="020B0603020102020204" pitchFamily="34" charset="0"/>
              <a:buAutoNum type="arabicPeriod"/>
            </a:pPr>
            <a:r>
              <a:rPr lang="zh-CN" altLang="en-US" sz="2400" b="1">
                <a:solidFill>
                  <a:srgbClr val="0255A0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添加课程学习内容</a:t>
            </a:r>
            <a:endParaRPr lang="en-US" altLang="zh-CN" sz="2400" b="1">
              <a:solidFill>
                <a:srgbClr val="0255A0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Franklin Gothic Medium" panose="020B0603020102020204" pitchFamily="34" charset="0"/>
              <a:buAutoNum type="arabicPeriod"/>
            </a:pPr>
            <a:r>
              <a:rPr lang="zh-CN" altLang="en-US" sz="2400" b="1">
                <a:solidFill>
                  <a:srgbClr val="0255A0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在学案中添加任务（交作品、讨论、调查/测试、表单）</a:t>
            </a:r>
            <a:endParaRPr lang="en-US" altLang="zh-CN" sz="2400" b="1">
              <a:solidFill>
                <a:srgbClr val="0255A0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Franklin Gothic Medium" panose="020B0603020102020204" pitchFamily="34" charset="0"/>
              <a:buAutoNum type="arabicPeriod"/>
            </a:pPr>
            <a:r>
              <a:rPr lang="zh-CN" altLang="en-US" sz="2400" b="1">
                <a:solidFill>
                  <a:srgbClr val="0255A0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课后反思</a:t>
            </a:r>
            <a:endParaRPr lang="en-US" altLang="zh-CN" sz="2400" b="1">
              <a:solidFill>
                <a:srgbClr val="0255A0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5868988" y="841375"/>
            <a:ext cx="893762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2800" b="1">
                <a:solidFill>
                  <a:srgbClr val="FF6600"/>
                </a:solidFill>
                <a:sym typeface="Arial" panose="020B0604020202020204" pitchFamily="34" charset="0"/>
              </a:rPr>
              <a:t>内容</a:t>
            </a:r>
            <a:endParaRPr lang="zh-CN" altLang="zh-CN" sz="2800" b="1">
              <a:solidFill>
                <a:srgbClr val="FF6600"/>
              </a:solidFill>
              <a:sym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800" b="1">
              <a:solidFill>
                <a:srgbClr val="FF6600"/>
              </a:solidFill>
              <a:sym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2800" b="1">
                <a:solidFill>
                  <a:srgbClr val="FF6600"/>
                </a:solidFill>
                <a:sym typeface="Arial" panose="020B0604020202020204" pitchFamily="34" charset="0"/>
              </a:rPr>
              <a:t>任务</a:t>
            </a:r>
            <a:endParaRPr lang="zh-CN" altLang="zh-CN" sz="2800" b="1">
              <a:solidFill>
                <a:srgbClr val="FF6600"/>
              </a:solidFill>
              <a:sym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800" b="1">
              <a:solidFill>
                <a:srgbClr val="FF6600"/>
              </a:solidFill>
              <a:sym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2800" b="1">
                <a:solidFill>
                  <a:srgbClr val="FF6600"/>
                </a:solidFill>
                <a:sym typeface="Arial" panose="020B0604020202020204" pitchFamily="34" charset="0"/>
              </a:rPr>
              <a:t>反思</a:t>
            </a:r>
            <a:endParaRPr lang="zh-CN" altLang="zh-CN" sz="2800" b="1">
              <a:solidFill>
                <a:srgbClr val="FF6600"/>
              </a:solidFill>
              <a:sym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hlink"/>
              </a:solidFill>
              <a:ea typeface="宋体" panose="02010600030101010101" pitchFamily="2" charset="-122"/>
            </a:endParaRPr>
          </a:p>
        </p:txBody>
      </p:sp>
      <p:cxnSp>
        <p:nvCxnSpPr>
          <p:cNvPr id="14346" name="AutoShape 10"/>
          <p:cNvCxnSpPr>
            <a:cxnSpLocks noChangeShapeType="1"/>
          </p:cNvCxnSpPr>
          <p:nvPr/>
        </p:nvCxnSpPr>
        <p:spPr bwMode="auto">
          <a:xfrm>
            <a:off x="4356100" y="1130300"/>
            <a:ext cx="161925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47" name="AutoShape 11"/>
          <p:cNvCxnSpPr>
            <a:cxnSpLocks noChangeShapeType="1"/>
          </p:cNvCxnSpPr>
          <p:nvPr/>
        </p:nvCxnSpPr>
        <p:spPr bwMode="auto">
          <a:xfrm>
            <a:off x="4356100" y="1993900"/>
            <a:ext cx="161925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48" name="AutoShape 12"/>
          <p:cNvCxnSpPr>
            <a:cxnSpLocks noChangeShapeType="1"/>
          </p:cNvCxnSpPr>
          <p:nvPr/>
        </p:nvCxnSpPr>
        <p:spPr bwMode="auto">
          <a:xfrm>
            <a:off x="4356100" y="2786063"/>
            <a:ext cx="161925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5" y="3241675"/>
            <a:ext cx="7981950" cy="182880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矩形 2"/>
          <p:cNvSpPr>
            <a:spLocks noChangeArrowheads="1"/>
          </p:cNvSpPr>
          <p:nvPr/>
        </p:nvSpPr>
        <p:spPr bwMode="auto">
          <a:xfrm>
            <a:off x="0" y="5334000"/>
            <a:ext cx="9144000" cy="381000"/>
          </a:xfrm>
          <a:prstGeom prst="rect">
            <a:avLst/>
          </a:prstGeom>
          <a:gradFill rotWithShape="1">
            <a:gsLst>
              <a:gs pos="0">
                <a:srgbClr val="014C83"/>
              </a:gs>
              <a:gs pos="25999">
                <a:srgbClr val="014C83"/>
              </a:gs>
              <a:gs pos="79999">
                <a:srgbClr val="026DCE"/>
              </a:gs>
              <a:gs pos="100000">
                <a:srgbClr val="026DCE"/>
              </a:gs>
            </a:gsLst>
            <a:path path="rect">
              <a:fillToRect l="100000" t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</a:endParaRPr>
          </a:p>
        </p:txBody>
      </p:sp>
      <p:sp>
        <p:nvSpPr>
          <p:cNvPr id="15363" name="矩形 3"/>
          <p:cNvSpPr>
            <a:spLocks noChangeArrowheads="1"/>
          </p:cNvSpPr>
          <p:nvPr/>
        </p:nvSpPr>
        <p:spPr bwMode="auto">
          <a:xfrm>
            <a:off x="0" y="-17463"/>
            <a:ext cx="9144000" cy="787401"/>
          </a:xfrm>
          <a:prstGeom prst="rect">
            <a:avLst/>
          </a:prstGeom>
          <a:gradFill rotWithShape="1">
            <a:gsLst>
              <a:gs pos="0">
                <a:srgbClr val="0064C0"/>
              </a:gs>
              <a:gs pos="20999">
                <a:srgbClr val="0064C0"/>
              </a:gs>
              <a:gs pos="85999">
                <a:srgbClr val="014C83"/>
              </a:gs>
              <a:gs pos="100000">
                <a:srgbClr val="014C83"/>
              </a:gs>
            </a:gsLst>
            <a:path path="rect">
              <a:fillToRect l="100000" t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</a:endParaRPr>
          </a:p>
        </p:txBody>
      </p:sp>
      <p:sp>
        <p:nvSpPr>
          <p:cNvPr id="15364" name="灯片编号占位符 3"/>
          <p:cNvSpPr>
            <a:spLocks noChangeArrowheads="1"/>
          </p:cNvSpPr>
          <p:nvPr/>
        </p:nvSpPr>
        <p:spPr bwMode="auto">
          <a:xfrm>
            <a:off x="179388" y="5405438"/>
            <a:ext cx="1439862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1200" b="1" i="1">
                <a:solidFill>
                  <a:schemeClr val="bg1"/>
                </a:solidFill>
                <a:latin typeface="微软雅黑" panose="020B0503020204020204" pitchFamily="34" charset="-122"/>
              </a:rPr>
              <a:t> </a:t>
            </a:r>
            <a:r>
              <a:rPr lang="zh-CN" altLang="zh-CN" sz="1800" b="1">
                <a:solidFill>
                  <a:schemeClr val="bg1"/>
                </a:solidFill>
              </a:rPr>
              <a:t>*</a:t>
            </a:r>
            <a:endParaRPr lang="zh-CN" altLang="zh-CN" sz="1200" b="1" i="1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84138"/>
            <a:ext cx="1258888" cy="576262"/>
          </a:xfrm>
          <a:prstGeom prst="rect">
            <a:avLst/>
          </a:pr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标题 4"/>
          <p:cNvSpPr>
            <a:spLocks noGrp="1" noChangeArrowheads="1"/>
          </p:cNvSpPr>
          <p:nvPr>
            <p:ph type="title" idx="4294967295"/>
          </p:nvPr>
        </p:nvSpPr>
        <p:spPr>
          <a:xfrm>
            <a:off x="293688" y="122238"/>
            <a:ext cx="5832475" cy="647700"/>
          </a:xfrm>
        </p:spPr>
        <p:txBody>
          <a:bodyPr/>
          <a:lstStyle/>
          <a:p>
            <a:pPr algn="l" eaLnBrk="1" hangingPunct="1"/>
            <a:r>
              <a:rPr lang="en-US" altLang="zh-CN" sz="2200" b="1">
                <a:solidFill>
                  <a:schemeClr val="bg1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zh-CN" altLang="en-US" sz="2200" b="1">
                <a:solidFill>
                  <a:schemeClr val="bg1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教师</a:t>
            </a: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作业</a:t>
            </a:r>
            <a:r>
              <a:rPr lang="zh-CN" altLang="en-US" sz="2200" b="1">
                <a:solidFill>
                  <a:schemeClr val="bg1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管理介绍</a:t>
            </a:r>
            <a:endParaRPr lang="zh-CN" altLang="en-US"/>
          </a:p>
        </p:txBody>
      </p:sp>
      <p:sp>
        <p:nvSpPr>
          <p:cNvPr id="15367" name="文本框 5"/>
          <p:cNvSpPr>
            <a:spLocks noChangeArrowheads="1"/>
          </p:cNvSpPr>
          <p:nvPr/>
        </p:nvSpPr>
        <p:spPr bwMode="auto">
          <a:xfrm>
            <a:off x="685800" y="769938"/>
            <a:ext cx="6264275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Franklin Gothic Medium" panose="020B0603020102020204" pitchFamily="34" charset="0"/>
              <a:buAutoNum type="arabicPeriod"/>
            </a:pPr>
            <a:r>
              <a:rPr lang="zh-CN" altLang="en-US" sz="2400" b="1">
                <a:solidFill>
                  <a:srgbClr val="0255A0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能设置提交各种常用格式的作品文件</a:t>
            </a:r>
            <a:endParaRPr lang="en-US" altLang="zh-CN" sz="2400" b="1">
              <a:solidFill>
                <a:srgbClr val="0255A0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Franklin Gothic Medium" panose="020B0603020102020204" pitchFamily="34" charset="0"/>
              <a:buAutoNum type="arabicPeriod"/>
            </a:pPr>
            <a:r>
              <a:rPr lang="zh-CN" altLang="en-US" sz="2400" b="1">
                <a:solidFill>
                  <a:srgbClr val="0255A0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教师进行作品展示和批阅</a:t>
            </a:r>
            <a:endParaRPr lang="en-US" altLang="zh-CN" sz="2400" b="1">
              <a:solidFill>
                <a:srgbClr val="0255A0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Franklin Gothic Medium" panose="020B0603020102020204" pitchFamily="34" charset="0"/>
              <a:buAutoNum type="arabicPeriod"/>
            </a:pPr>
            <a:r>
              <a:rPr lang="zh-CN" altLang="en-US" sz="2400" b="1">
                <a:solidFill>
                  <a:srgbClr val="0255A0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学生作业完成后互评和分享</a:t>
            </a:r>
            <a:endParaRPr lang="en-US" altLang="zh-CN" sz="2400" b="1">
              <a:solidFill>
                <a:srgbClr val="0255A0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146425"/>
            <a:ext cx="7620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4860925" y="1706563"/>
            <a:ext cx="37385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Franklin Gothic Medium" panose="020B060302010202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2800" b="1">
                <a:solidFill>
                  <a:srgbClr val="FF6600"/>
                </a:solidFill>
              </a:rPr>
              <a:t>常用格式作品在线浏览</a:t>
            </a:r>
            <a:endParaRPr lang="zh-CN" altLang="zh-CN" sz="2800" b="1">
              <a:solidFill>
                <a:srgbClr val="FF6600"/>
              </a:solidFill>
            </a:endParaRP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4_Office 主题​​">
  <a:themeElements>
    <a:clrScheme name="4_Office 主题​​ 1">
      <a:dk1>
        <a:srgbClr val="000000"/>
      </a:dk1>
      <a:lt1>
        <a:srgbClr val="FFFFFF"/>
      </a:lt1>
      <a:dk2>
        <a:srgbClr val="014C83"/>
      </a:dk2>
      <a:lt2>
        <a:srgbClr val="EEECE1"/>
      </a:lt2>
      <a:accent1>
        <a:srgbClr val="014C8D"/>
      </a:accent1>
      <a:accent2>
        <a:srgbClr val="012E57"/>
      </a:accent2>
      <a:accent3>
        <a:srgbClr val="FFFFFF"/>
      </a:accent3>
      <a:accent4>
        <a:srgbClr val="000000"/>
      </a:accent4>
      <a:accent5>
        <a:srgbClr val="AAB2C5"/>
      </a:accent5>
      <a:accent6>
        <a:srgbClr val="01294E"/>
      </a:accent6>
      <a:hlink>
        <a:srgbClr val="0000FF"/>
      </a:hlink>
      <a:folHlink>
        <a:srgbClr val="CDDBE8"/>
      </a:folHlink>
    </a:clrScheme>
    <a:fontScheme name="4_Office 主题​​">
      <a:majorFont>
        <a:latin typeface="Franklin Gothic Medium"/>
        <a:ea typeface="微软雅黑"/>
        <a:cs typeface=""/>
      </a:majorFont>
      <a:minorFont>
        <a:latin typeface="Franklin Gothic Medium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Medium" panose="020B06030201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Medium" panose="020B06030201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4_Office 主题​​ 1">
        <a:dk1>
          <a:srgbClr val="000000"/>
        </a:dk1>
        <a:lt1>
          <a:srgbClr val="FFFFFF"/>
        </a:lt1>
        <a:dk2>
          <a:srgbClr val="014C83"/>
        </a:dk2>
        <a:lt2>
          <a:srgbClr val="EEECE1"/>
        </a:lt2>
        <a:accent1>
          <a:srgbClr val="014C8D"/>
        </a:accent1>
        <a:accent2>
          <a:srgbClr val="012E57"/>
        </a:accent2>
        <a:accent3>
          <a:srgbClr val="FFFFFF"/>
        </a:accent3>
        <a:accent4>
          <a:srgbClr val="000000"/>
        </a:accent4>
        <a:accent5>
          <a:srgbClr val="AAB2C5"/>
        </a:accent5>
        <a:accent6>
          <a:srgbClr val="01294E"/>
        </a:accent6>
        <a:hlink>
          <a:srgbClr val="0000FF"/>
        </a:hlink>
        <a:folHlink>
          <a:srgbClr val="CDDB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14C83"/>
      </a:dk2>
      <a:lt2>
        <a:srgbClr val="EEECE1"/>
      </a:lt2>
      <a:accent1>
        <a:srgbClr val="014C8D"/>
      </a:accent1>
      <a:accent2>
        <a:srgbClr val="012E57"/>
      </a:accent2>
      <a:accent3>
        <a:srgbClr val="FFFFFF"/>
      </a:accent3>
      <a:accent4>
        <a:srgbClr val="000000"/>
      </a:accent4>
      <a:accent5>
        <a:srgbClr val="AAB2C5"/>
      </a:accent5>
      <a:accent6>
        <a:srgbClr val="01294E"/>
      </a:accent6>
      <a:hlink>
        <a:srgbClr val="0000FF"/>
      </a:hlink>
      <a:folHlink>
        <a:srgbClr val="CDDBE8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700</Words>
  <Application>WPS 演示</Application>
  <PresentationFormat>全屏显示(16:10)</PresentationFormat>
  <Paragraphs>189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0" baseType="lpstr">
      <vt:lpstr>Arial</vt:lpstr>
      <vt:lpstr>宋体</vt:lpstr>
      <vt:lpstr>Wingdings</vt:lpstr>
      <vt:lpstr>Franklin Gothic Medium</vt:lpstr>
      <vt:lpstr>微软雅黑</vt:lpstr>
      <vt:lpstr>Times New Roman</vt:lpstr>
      <vt:lpstr>华文细黑</vt:lpstr>
      <vt:lpstr>楷体</vt:lpstr>
      <vt:lpstr>方正粗宋简体</vt:lpstr>
      <vt:lpstr>Arial Unicode MS</vt:lpstr>
      <vt:lpstr>4_Office 主题​​</vt:lpstr>
      <vt:lpstr>PowerPoint 演示文稿</vt:lpstr>
      <vt:lpstr>PowerPoint 演示文稿</vt:lpstr>
      <vt:lpstr>PowerPoint 演示文稿</vt:lpstr>
      <vt:lpstr>用平台——LearnSite平台为例</vt:lpstr>
      <vt:lpstr>PowerPoint 演示文稿</vt:lpstr>
      <vt:lpstr>PowerPoint 演示文稿</vt:lpstr>
      <vt:lpstr>PowerPoint 演示文稿</vt:lpstr>
      <vt:lpstr> 教师学案管理介绍</vt:lpstr>
      <vt:lpstr> 教师作业管理介绍</vt:lpstr>
      <vt:lpstr>教师评分管理介绍</vt:lpstr>
      <vt:lpstr> 学生登陆界面</vt:lpstr>
      <vt:lpstr> 学生主要应用</vt:lpstr>
      <vt:lpstr> 学生其他应用</vt:lpstr>
      <vt:lpstr>PowerPoint 演示文稿</vt:lpstr>
      <vt:lpstr>LearnSite平台的特色应用——上课界面</vt:lpstr>
      <vt:lpstr>LearnSite平台的特色应用——在线Scratch编程</vt:lpstr>
      <vt:lpstr>LearnSite平台的特色应用——在线Scratch编程</vt:lpstr>
      <vt:lpstr>LearnSite平台的特色应用——流程设计</vt:lpstr>
      <vt:lpstr>LearnSite平台的特色应用——python拓展教学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NY</dc:creator>
  <cp:lastModifiedBy>倪勇</cp:lastModifiedBy>
  <cp:revision>28</cp:revision>
  <dcterms:created xsi:type="dcterms:W3CDTF">2016-02-23T15:34:00Z</dcterms:created>
  <dcterms:modified xsi:type="dcterms:W3CDTF">2021-11-24T00:38:35Z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2052-11.1.0.11045</vt:lpwstr>
  </property>
  <property fmtid="{D5CDD505-2E9C-101B-9397-08002B2CF9AE}" pid="3" name="ICV">
    <vt:lpwstr>6A619FC4460047DEA21D641A6ADE6E9E</vt:lpwstr>
  </property>
</Properties>
</file>